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docProps/custom.xml" ContentType="application/vnd.openxmlformats-officedocument.custom-properties+xml"/>
  <Override PartName="/ppt/tags/tag12.xml" ContentType="application/vnd.openxmlformats-officedocument.presentationml.tag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1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59"/>
  </p:notesMasterIdLst>
  <p:sldIdLst>
    <p:sldId id="277" r:id="rId2"/>
    <p:sldId id="281" r:id="rId3"/>
    <p:sldId id="332" r:id="rId4"/>
    <p:sldId id="280" r:id="rId5"/>
    <p:sldId id="291" r:id="rId6"/>
    <p:sldId id="296" r:id="rId7"/>
    <p:sldId id="299" r:id="rId8"/>
    <p:sldId id="279" r:id="rId9"/>
    <p:sldId id="301" r:id="rId10"/>
    <p:sldId id="302" r:id="rId11"/>
    <p:sldId id="303" r:id="rId12"/>
    <p:sldId id="304" r:id="rId13"/>
    <p:sldId id="465" r:id="rId14"/>
    <p:sldId id="305" r:id="rId15"/>
    <p:sldId id="278" r:id="rId16"/>
    <p:sldId id="371" r:id="rId17"/>
    <p:sldId id="372" r:id="rId18"/>
    <p:sldId id="309" r:id="rId19"/>
    <p:sldId id="310" r:id="rId20"/>
    <p:sldId id="312" r:id="rId21"/>
    <p:sldId id="262" r:id="rId22"/>
    <p:sldId id="313" r:id="rId23"/>
    <p:sldId id="314" r:id="rId24"/>
    <p:sldId id="315" r:id="rId25"/>
    <p:sldId id="316" r:id="rId26"/>
    <p:sldId id="317" r:id="rId27"/>
    <p:sldId id="318" r:id="rId28"/>
    <p:sldId id="326" r:id="rId29"/>
    <p:sldId id="327" r:id="rId30"/>
    <p:sldId id="328" r:id="rId31"/>
    <p:sldId id="329" r:id="rId32"/>
    <p:sldId id="330" r:id="rId33"/>
    <p:sldId id="331" r:id="rId34"/>
    <p:sldId id="335" r:id="rId35"/>
    <p:sldId id="333" r:id="rId36"/>
    <p:sldId id="334" r:id="rId37"/>
    <p:sldId id="457" r:id="rId38"/>
    <p:sldId id="336" r:id="rId39"/>
    <p:sldId id="337" r:id="rId40"/>
    <p:sldId id="458" r:id="rId41"/>
    <p:sldId id="338" r:id="rId42"/>
    <p:sldId id="339" r:id="rId43"/>
    <p:sldId id="340" r:id="rId44"/>
    <p:sldId id="341" r:id="rId45"/>
    <p:sldId id="342" r:id="rId46"/>
    <p:sldId id="343" r:id="rId47"/>
    <p:sldId id="344" r:id="rId48"/>
    <p:sldId id="373" r:id="rId49"/>
    <p:sldId id="346" r:id="rId50"/>
    <p:sldId id="350" r:id="rId51"/>
    <p:sldId id="424" r:id="rId52"/>
    <p:sldId id="426" r:id="rId53"/>
    <p:sldId id="428" r:id="rId54"/>
    <p:sldId id="392" r:id="rId55"/>
    <p:sldId id="423" r:id="rId56"/>
    <p:sldId id="425" r:id="rId57"/>
    <p:sldId id="462" r:id="rId58"/>
  </p:sldIdLst>
  <p:sldSz cx="12801600" cy="8229600"/>
  <p:notesSz cx="9144000" cy="6858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Opening slide" id="{2A6A72B4-8A72-4E98-9566-BAC79AEA33EF}">
          <p14:sldIdLst>
            <p14:sldId id="277"/>
          </p14:sldIdLst>
        </p14:section>
        <p14:section name="Section Title Slides" id="{1EFA1C02-6FF2-4B52-BC2D-F2E85C8C15DC}">
          <p14:sldIdLst>
            <p14:sldId id="281"/>
            <p14:sldId id="332"/>
            <p14:sldId id="280"/>
            <p14:sldId id="291"/>
            <p14:sldId id="375"/>
            <p14:sldId id="296"/>
            <p14:sldId id="299"/>
            <p14:sldId id="279"/>
            <p14:sldId id="301"/>
            <p14:sldId id="302"/>
            <p14:sldId id="303"/>
            <p14:sldId id="304"/>
            <p14:sldId id="305"/>
            <p14:sldId id="306"/>
            <p14:sldId id="278"/>
            <p14:sldId id="371"/>
            <p14:sldId id="372"/>
            <p14:sldId id="309"/>
            <p14:sldId id="310"/>
            <p14:sldId id="312"/>
          </p14:sldIdLst>
        </p14:section>
        <p14:section name="Content slides" id="{27EAC873-E733-458D-B3FC-8BB0D60639B3}">
          <p14:sldIdLst>
            <p14:sldId id="262"/>
            <p14:sldId id="313"/>
            <p14:sldId id="314"/>
            <p14:sldId id="315"/>
            <p14:sldId id="316"/>
            <p14:sldId id="317"/>
            <p14:sldId id="318"/>
            <p14:sldId id="326"/>
            <p14:sldId id="327"/>
            <p14:sldId id="328"/>
            <p14:sldId id="329"/>
            <p14:sldId id="330"/>
            <p14:sldId id="331"/>
            <p14:sldId id="335"/>
            <p14:sldId id="333"/>
            <p14:sldId id="334"/>
            <p14:sldId id="336"/>
            <p14:sldId id="337"/>
            <p14:sldId id="338"/>
            <p14:sldId id="339"/>
            <p14:sldId id="340"/>
            <p14:sldId id="341"/>
            <p14:sldId id="342"/>
            <p14:sldId id="343"/>
            <p14:sldId id="344"/>
            <p14:sldId id="373"/>
            <p14:sldId id="346"/>
            <p14:sldId id="350"/>
            <p14:sldId id="367"/>
            <p14:sldId id="369"/>
            <p14:sldId id="374"/>
          </p14:sldIdLst>
        </p14:section>
        <p14:section name="Concluding Slide" id="{004C5E2E-499B-4224-A793-B23F09133212}">
          <p14:sldIdLst/>
        </p14:section>
      </p14:sectionLst>
    </p:ext>
    <p:ext uri="{EFAFB233-063F-42B5-8137-9DF3F51BA10A}">
      <p15:sldGuideLst xmlns:p15="http://schemas.microsoft.com/office/powerpoint/2012/main" xmlns="">
        <p15:guide id="1" orient="horz" pos="2592">
          <p15:clr>
            <a:srgbClr val="A4A3A4"/>
          </p15:clr>
        </p15:guide>
        <p15:guide id="2" pos="40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0F0E"/>
    <a:srgbClr val="404233"/>
    <a:srgbClr val="A2BAD0"/>
    <a:srgbClr val="F2E8D5"/>
    <a:srgbClr val="667472"/>
    <a:srgbClr val="A1BBD0"/>
    <a:srgbClr val="414334"/>
    <a:srgbClr val="D0A828"/>
    <a:srgbClr val="F8F19C"/>
    <a:srgbClr val="311B0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5" autoAdjust="0"/>
    <p:restoredTop sz="94737" autoAdjust="0"/>
  </p:normalViewPr>
  <p:slideViewPr>
    <p:cSldViewPr snapToGrid="0">
      <p:cViewPr>
        <p:scale>
          <a:sx n="52" d="100"/>
          <a:sy n="52" d="100"/>
        </p:scale>
        <p:origin x="-1181" y="-130"/>
      </p:cViewPr>
      <p:guideLst>
        <p:guide orient="horz" pos="2592"/>
        <p:guide pos="4033"/>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FBFE0-41A4-4CC1-B588-29AFE2BE0618}"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31588D8D-EA3C-4147-A48B-60EE97BCD5AF}">
      <dgm:prSet/>
      <dgm:spPr/>
      <dgm:t>
        <a:bodyPr/>
        <a:lstStyle/>
        <a:p>
          <a:r>
            <a:rPr lang="en-US" dirty="0">
              <a:latin typeface="Open Sans"/>
            </a:rPr>
            <a:t>All of the following requirements are grafted onto your existing substantive and procedural rules and regulations.</a:t>
          </a:r>
        </a:p>
      </dgm:t>
    </dgm:pt>
    <dgm:pt modelId="{632C9D37-48EA-478C-B8D8-370C39631682}" type="parTrans" cxnId="{CB5F0464-FB54-4AFF-83A0-C502F1BAE0C9}">
      <dgm:prSet/>
      <dgm:spPr/>
      <dgm:t>
        <a:bodyPr/>
        <a:lstStyle/>
        <a:p>
          <a:endParaRPr lang="en-US"/>
        </a:p>
      </dgm:t>
    </dgm:pt>
    <dgm:pt modelId="{4C680C3F-7E0D-4CA0-8D4C-DD575F189AE9}" type="sibTrans" cxnId="{CB5F0464-FB54-4AFF-83A0-C502F1BAE0C9}">
      <dgm:prSet/>
      <dgm:spPr/>
      <dgm:t>
        <a:bodyPr/>
        <a:lstStyle/>
        <a:p>
          <a:endParaRPr lang="en-US"/>
        </a:p>
      </dgm:t>
    </dgm:pt>
    <dgm:pt modelId="{420979A9-8B8E-430C-BB30-2D8CBDEA81FE}">
      <dgm:prSet/>
      <dgm:spPr/>
      <dgm:t>
        <a:bodyPr/>
        <a:lstStyle/>
        <a:p>
          <a:r>
            <a:rPr lang="en-US" dirty="0">
              <a:latin typeface="Open Sans"/>
            </a:rPr>
            <a:t>Every school may have a different process, but </a:t>
          </a:r>
          <a:r>
            <a:rPr lang="en-US" dirty="0">
              <a:solidFill>
                <a:srgbClr val="FF0000"/>
              </a:solidFill>
              <a:latin typeface="Open Sans"/>
            </a:rPr>
            <a:t>every process must comply</a:t>
          </a:r>
          <a:r>
            <a:rPr lang="en-US" dirty="0">
              <a:latin typeface="Open Sans"/>
            </a:rPr>
            <a:t> with the following requirements.</a:t>
          </a:r>
        </a:p>
      </dgm:t>
    </dgm:pt>
    <dgm:pt modelId="{314F2035-9653-48A5-AD85-365AA887641D}" type="parTrans" cxnId="{C82A86B6-E69D-4D74-8ABB-C3DCA43FC1DE}">
      <dgm:prSet/>
      <dgm:spPr/>
      <dgm:t>
        <a:bodyPr/>
        <a:lstStyle/>
        <a:p>
          <a:endParaRPr lang="en-US"/>
        </a:p>
      </dgm:t>
    </dgm:pt>
    <dgm:pt modelId="{42A7F202-8268-4F4F-BBCA-24A796478E2B}" type="sibTrans" cxnId="{C82A86B6-E69D-4D74-8ABB-C3DCA43FC1DE}">
      <dgm:prSet/>
      <dgm:spPr/>
      <dgm:t>
        <a:bodyPr/>
        <a:lstStyle/>
        <a:p>
          <a:endParaRPr lang="en-US"/>
        </a:p>
      </dgm:t>
    </dgm:pt>
    <dgm:pt modelId="{06B01617-AF33-46F6-896B-17ADE2F9D0AA}" type="pres">
      <dgm:prSet presAssocID="{83AFBFE0-41A4-4CC1-B588-29AFE2BE0618}" presName="hierChild1" presStyleCnt="0">
        <dgm:presLayoutVars>
          <dgm:chPref val="1"/>
          <dgm:dir/>
          <dgm:animOne val="branch"/>
          <dgm:animLvl val="lvl"/>
          <dgm:resizeHandles/>
        </dgm:presLayoutVars>
      </dgm:prSet>
      <dgm:spPr/>
      <dgm:t>
        <a:bodyPr/>
        <a:lstStyle/>
        <a:p>
          <a:endParaRPr lang="en-US"/>
        </a:p>
      </dgm:t>
    </dgm:pt>
    <dgm:pt modelId="{3ED0D79D-9480-4C47-96D9-9E186FE86A91}" type="pres">
      <dgm:prSet presAssocID="{31588D8D-EA3C-4147-A48B-60EE97BCD5AF}" presName="hierRoot1" presStyleCnt="0"/>
      <dgm:spPr/>
    </dgm:pt>
    <dgm:pt modelId="{85844928-B5B5-425D-A156-4BAF22BCB8C4}" type="pres">
      <dgm:prSet presAssocID="{31588D8D-EA3C-4147-A48B-60EE97BCD5AF}" presName="composite" presStyleCnt="0"/>
      <dgm:spPr/>
    </dgm:pt>
    <dgm:pt modelId="{041BA3A0-D6CE-4AE0-A7A8-C317867147B7}" type="pres">
      <dgm:prSet presAssocID="{31588D8D-EA3C-4147-A48B-60EE97BCD5AF}" presName="background" presStyleLbl="node0" presStyleIdx="0" presStyleCnt="2"/>
      <dgm:spPr/>
    </dgm:pt>
    <dgm:pt modelId="{BB606AF0-94A9-4493-A76B-B6F05EB8E5AD}" type="pres">
      <dgm:prSet presAssocID="{31588D8D-EA3C-4147-A48B-60EE97BCD5AF}" presName="text" presStyleLbl="fgAcc0" presStyleIdx="0" presStyleCnt="2">
        <dgm:presLayoutVars>
          <dgm:chPref val="3"/>
        </dgm:presLayoutVars>
      </dgm:prSet>
      <dgm:spPr/>
      <dgm:t>
        <a:bodyPr/>
        <a:lstStyle/>
        <a:p>
          <a:endParaRPr lang="en-US"/>
        </a:p>
      </dgm:t>
    </dgm:pt>
    <dgm:pt modelId="{F789DBC5-1C03-40D6-8DA8-E97A2E0DBB7E}" type="pres">
      <dgm:prSet presAssocID="{31588D8D-EA3C-4147-A48B-60EE97BCD5AF}" presName="hierChild2" presStyleCnt="0"/>
      <dgm:spPr/>
    </dgm:pt>
    <dgm:pt modelId="{3A1FA546-87A8-4DA8-8EDD-129783920962}" type="pres">
      <dgm:prSet presAssocID="{420979A9-8B8E-430C-BB30-2D8CBDEA81FE}" presName="hierRoot1" presStyleCnt="0"/>
      <dgm:spPr/>
    </dgm:pt>
    <dgm:pt modelId="{F6026DCD-05D9-4BE7-B1D9-D28576B2B81C}" type="pres">
      <dgm:prSet presAssocID="{420979A9-8B8E-430C-BB30-2D8CBDEA81FE}" presName="composite" presStyleCnt="0"/>
      <dgm:spPr/>
    </dgm:pt>
    <dgm:pt modelId="{DAA4196D-F4E5-4809-930F-AB6976EA3D86}" type="pres">
      <dgm:prSet presAssocID="{420979A9-8B8E-430C-BB30-2D8CBDEA81FE}" presName="background" presStyleLbl="node0" presStyleIdx="1" presStyleCnt="2"/>
      <dgm:spPr/>
    </dgm:pt>
    <dgm:pt modelId="{A21250C9-F535-4E74-AAAB-74C2CE2F4AC7}" type="pres">
      <dgm:prSet presAssocID="{420979A9-8B8E-430C-BB30-2D8CBDEA81FE}" presName="text" presStyleLbl="fgAcc0" presStyleIdx="1" presStyleCnt="2">
        <dgm:presLayoutVars>
          <dgm:chPref val="3"/>
        </dgm:presLayoutVars>
      </dgm:prSet>
      <dgm:spPr/>
      <dgm:t>
        <a:bodyPr/>
        <a:lstStyle/>
        <a:p>
          <a:endParaRPr lang="en-US"/>
        </a:p>
      </dgm:t>
    </dgm:pt>
    <dgm:pt modelId="{56E53F22-359C-44DA-A82D-4F544776C870}" type="pres">
      <dgm:prSet presAssocID="{420979A9-8B8E-430C-BB30-2D8CBDEA81FE}" presName="hierChild2" presStyleCnt="0"/>
      <dgm:spPr/>
    </dgm:pt>
  </dgm:ptLst>
  <dgm:cxnLst>
    <dgm:cxn modelId="{17EF1D9B-CA4C-46F8-9519-EDC780038FF6}" type="presOf" srcId="{31588D8D-EA3C-4147-A48B-60EE97BCD5AF}" destId="{BB606AF0-94A9-4493-A76B-B6F05EB8E5AD}" srcOrd="0" destOrd="0" presId="urn:microsoft.com/office/officeart/2005/8/layout/hierarchy1"/>
    <dgm:cxn modelId="{6B03EEEE-C81F-4950-98C1-187F4FBF07DA}" type="presOf" srcId="{420979A9-8B8E-430C-BB30-2D8CBDEA81FE}" destId="{A21250C9-F535-4E74-AAAB-74C2CE2F4AC7}" srcOrd="0" destOrd="0" presId="urn:microsoft.com/office/officeart/2005/8/layout/hierarchy1"/>
    <dgm:cxn modelId="{1579B98D-EB76-4523-9A43-FC1CB7CE59B3}" type="presOf" srcId="{83AFBFE0-41A4-4CC1-B588-29AFE2BE0618}" destId="{06B01617-AF33-46F6-896B-17ADE2F9D0AA}" srcOrd="0" destOrd="0" presId="urn:microsoft.com/office/officeart/2005/8/layout/hierarchy1"/>
    <dgm:cxn modelId="{CB5F0464-FB54-4AFF-83A0-C502F1BAE0C9}" srcId="{83AFBFE0-41A4-4CC1-B588-29AFE2BE0618}" destId="{31588D8D-EA3C-4147-A48B-60EE97BCD5AF}" srcOrd="0" destOrd="0" parTransId="{632C9D37-48EA-478C-B8D8-370C39631682}" sibTransId="{4C680C3F-7E0D-4CA0-8D4C-DD575F189AE9}"/>
    <dgm:cxn modelId="{C82A86B6-E69D-4D74-8ABB-C3DCA43FC1DE}" srcId="{83AFBFE0-41A4-4CC1-B588-29AFE2BE0618}" destId="{420979A9-8B8E-430C-BB30-2D8CBDEA81FE}" srcOrd="1" destOrd="0" parTransId="{314F2035-9653-48A5-AD85-365AA887641D}" sibTransId="{42A7F202-8268-4F4F-BBCA-24A796478E2B}"/>
    <dgm:cxn modelId="{F5F6CFF4-9634-4484-B091-62DCFBEB7676}" type="presParOf" srcId="{06B01617-AF33-46F6-896B-17ADE2F9D0AA}" destId="{3ED0D79D-9480-4C47-96D9-9E186FE86A91}" srcOrd="0" destOrd="0" presId="urn:microsoft.com/office/officeart/2005/8/layout/hierarchy1"/>
    <dgm:cxn modelId="{15709530-932B-4B51-812D-B5B25480DC97}" type="presParOf" srcId="{3ED0D79D-9480-4C47-96D9-9E186FE86A91}" destId="{85844928-B5B5-425D-A156-4BAF22BCB8C4}" srcOrd="0" destOrd="0" presId="urn:microsoft.com/office/officeart/2005/8/layout/hierarchy1"/>
    <dgm:cxn modelId="{AE130B48-B11F-407A-88A6-E15F6A40D6EB}" type="presParOf" srcId="{85844928-B5B5-425D-A156-4BAF22BCB8C4}" destId="{041BA3A0-D6CE-4AE0-A7A8-C317867147B7}" srcOrd="0" destOrd="0" presId="urn:microsoft.com/office/officeart/2005/8/layout/hierarchy1"/>
    <dgm:cxn modelId="{0A20CA0F-69FD-47B2-92C8-C4E5F9C022EF}" type="presParOf" srcId="{85844928-B5B5-425D-A156-4BAF22BCB8C4}" destId="{BB606AF0-94A9-4493-A76B-B6F05EB8E5AD}" srcOrd="1" destOrd="0" presId="urn:microsoft.com/office/officeart/2005/8/layout/hierarchy1"/>
    <dgm:cxn modelId="{8B1F929D-D39E-45C6-8E81-DDE7A64D3F24}" type="presParOf" srcId="{3ED0D79D-9480-4C47-96D9-9E186FE86A91}" destId="{F789DBC5-1C03-40D6-8DA8-E97A2E0DBB7E}" srcOrd="1" destOrd="0" presId="urn:microsoft.com/office/officeart/2005/8/layout/hierarchy1"/>
    <dgm:cxn modelId="{89596BD7-5C9F-477D-A157-D64FB7F430B6}" type="presParOf" srcId="{06B01617-AF33-46F6-896B-17ADE2F9D0AA}" destId="{3A1FA546-87A8-4DA8-8EDD-129783920962}" srcOrd="1" destOrd="0" presId="urn:microsoft.com/office/officeart/2005/8/layout/hierarchy1"/>
    <dgm:cxn modelId="{C50BDBA4-FC13-4AF4-8FE0-255BFB4C98BB}" type="presParOf" srcId="{3A1FA546-87A8-4DA8-8EDD-129783920962}" destId="{F6026DCD-05D9-4BE7-B1D9-D28576B2B81C}" srcOrd="0" destOrd="0" presId="urn:microsoft.com/office/officeart/2005/8/layout/hierarchy1"/>
    <dgm:cxn modelId="{7165164A-1014-43AD-BC3A-CB074BAF1588}" type="presParOf" srcId="{F6026DCD-05D9-4BE7-B1D9-D28576B2B81C}" destId="{DAA4196D-F4E5-4809-930F-AB6976EA3D86}" srcOrd="0" destOrd="0" presId="urn:microsoft.com/office/officeart/2005/8/layout/hierarchy1"/>
    <dgm:cxn modelId="{ED7D3833-98E7-4440-BF30-40C3F770E4E4}" type="presParOf" srcId="{F6026DCD-05D9-4BE7-B1D9-D28576B2B81C}" destId="{A21250C9-F535-4E74-AAAB-74C2CE2F4AC7}" srcOrd="1" destOrd="0" presId="urn:microsoft.com/office/officeart/2005/8/layout/hierarchy1"/>
    <dgm:cxn modelId="{A93987A9-AF8D-49F0-8C2C-EF473D85D596}" type="presParOf" srcId="{3A1FA546-87A8-4DA8-8EDD-129783920962}" destId="{56E53F22-359C-44DA-A82D-4F544776C87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1BA3A0-D6CE-4AE0-A7A8-C317867147B7}">
      <dsp:nvSpPr>
        <dsp:cNvPr id="0" name=""/>
        <dsp:cNvSpPr/>
      </dsp:nvSpPr>
      <dsp:spPr>
        <a:xfrm>
          <a:off x="1289" y="634242"/>
          <a:ext cx="4525174" cy="2873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B606AF0-94A9-4493-A76B-B6F05EB8E5AD}">
      <dsp:nvSpPr>
        <dsp:cNvPr id="0" name=""/>
        <dsp:cNvSpPr/>
      </dsp:nvSpPr>
      <dsp:spPr>
        <a:xfrm>
          <a:off x="504086" y="1111899"/>
          <a:ext cx="4525174" cy="287348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latin typeface="Open Sans"/>
            </a:rPr>
            <a:t>All of the following requirements are grafted onto your existing substantive and procedural rules and regulations.</a:t>
          </a:r>
        </a:p>
      </dsp:txBody>
      <dsp:txXfrm>
        <a:off x="504086" y="1111899"/>
        <a:ext cx="4525174" cy="2873485"/>
      </dsp:txXfrm>
    </dsp:sp>
    <dsp:sp modelId="{DAA4196D-F4E5-4809-930F-AB6976EA3D86}">
      <dsp:nvSpPr>
        <dsp:cNvPr id="0" name=""/>
        <dsp:cNvSpPr/>
      </dsp:nvSpPr>
      <dsp:spPr>
        <a:xfrm>
          <a:off x="5532058" y="634242"/>
          <a:ext cx="4525174" cy="2873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21250C9-F535-4E74-AAAB-74C2CE2F4AC7}">
      <dsp:nvSpPr>
        <dsp:cNvPr id="0" name=""/>
        <dsp:cNvSpPr/>
      </dsp:nvSpPr>
      <dsp:spPr>
        <a:xfrm>
          <a:off x="6034855" y="1111899"/>
          <a:ext cx="4525174" cy="287348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latin typeface="Open Sans"/>
            </a:rPr>
            <a:t>Every school may have a different process, but </a:t>
          </a:r>
          <a:r>
            <a:rPr lang="en-US" sz="3100" kern="1200" dirty="0">
              <a:solidFill>
                <a:srgbClr val="FF0000"/>
              </a:solidFill>
              <a:latin typeface="Open Sans"/>
            </a:rPr>
            <a:t>every process must comply</a:t>
          </a:r>
          <a:r>
            <a:rPr lang="en-US" sz="3100" kern="1200" dirty="0">
              <a:latin typeface="Open Sans"/>
            </a:rPr>
            <a:t> with the following requirements.</a:t>
          </a:r>
        </a:p>
      </dsp:txBody>
      <dsp:txXfrm>
        <a:off x="6034855" y="1111899"/>
        <a:ext cx="4525174" cy="28734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9D91C76-E38E-4002-B664-F3B2E89AAAE6}" type="datetimeFigureOut">
              <a:rPr lang="en-US" smtClean="0"/>
              <a:pPr/>
              <a:t>10/7/2020</a:t>
            </a:fld>
            <a:endParaRPr lang="en-US"/>
          </a:p>
        </p:txBody>
      </p:sp>
      <p:sp>
        <p:nvSpPr>
          <p:cNvPr id="4" name="Slide Image Placeholder 3"/>
          <p:cNvSpPr>
            <a:spLocks noGrp="1" noRot="1" noChangeAspect="1"/>
          </p:cNvSpPr>
          <p:nvPr>
            <p:ph type="sldImg" idx="2"/>
          </p:nvPr>
        </p:nvSpPr>
        <p:spPr>
          <a:xfrm>
            <a:off x="2771775" y="857250"/>
            <a:ext cx="36004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1295DE2-F74E-45BE-9CD7-13BEA1E8943E}" type="slidenum">
              <a:rPr lang="en-US" smtClean="0"/>
              <a:pPr/>
              <a:t>‹#›</a:t>
            </a:fld>
            <a:endParaRPr lang="en-US"/>
          </a:p>
        </p:txBody>
      </p:sp>
    </p:spTree>
    <p:extLst>
      <p:ext uri="{BB962C8B-B14F-4D97-AF65-F5344CB8AC3E}">
        <p14:creationId xmlns:p14="http://schemas.microsoft.com/office/powerpoint/2010/main" xmlns="" val="3430857263"/>
      </p:ext>
    </p:extLst>
  </p:cSld>
  <p:clrMap bg1="lt1" tx1="dk1" bg2="lt2" tx2="dk2" accent1="accent1" accent2="accent2" accent3="accent3" accent4="accent4" accent5="accent5" accent6="accent6" hlink="hlink" folHlink="folHlink"/>
  <p:notesStyle>
    <a:lvl1pPr marL="0" algn="l" defTabSz="870618" rtl="0" eaLnBrk="1" latinLnBrk="0" hangingPunct="1">
      <a:defRPr sz="1100" kern="1200">
        <a:solidFill>
          <a:schemeClr val="tx1"/>
        </a:solidFill>
        <a:latin typeface="+mn-lt"/>
        <a:ea typeface="+mn-ea"/>
        <a:cs typeface="+mn-cs"/>
      </a:defRPr>
    </a:lvl1pPr>
    <a:lvl2pPr marL="435307" algn="l" defTabSz="870618" rtl="0" eaLnBrk="1" latinLnBrk="0" hangingPunct="1">
      <a:defRPr sz="1100" kern="1200">
        <a:solidFill>
          <a:schemeClr val="tx1"/>
        </a:solidFill>
        <a:latin typeface="+mn-lt"/>
        <a:ea typeface="+mn-ea"/>
        <a:cs typeface="+mn-cs"/>
      </a:defRPr>
    </a:lvl2pPr>
    <a:lvl3pPr marL="870618" algn="l" defTabSz="870618" rtl="0" eaLnBrk="1" latinLnBrk="0" hangingPunct="1">
      <a:defRPr sz="1100" kern="1200">
        <a:solidFill>
          <a:schemeClr val="tx1"/>
        </a:solidFill>
        <a:latin typeface="+mn-lt"/>
        <a:ea typeface="+mn-ea"/>
        <a:cs typeface="+mn-cs"/>
      </a:defRPr>
    </a:lvl3pPr>
    <a:lvl4pPr marL="1305925" algn="l" defTabSz="870618" rtl="0" eaLnBrk="1" latinLnBrk="0" hangingPunct="1">
      <a:defRPr sz="1100" kern="1200">
        <a:solidFill>
          <a:schemeClr val="tx1"/>
        </a:solidFill>
        <a:latin typeface="+mn-lt"/>
        <a:ea typeface="+mn-ea"/>
        <a:cs typeface="+mn-cs"/>
      </a:defRPr>
    </a:lvl4pPr>
    <a:lvl5pPr marL="1741235" algn="l" defTabSz="870618" rtl="0" eaLnBrk="1" latinLnBrk="0" hangingPunct="1">
      <a:defRPr sz="1100" kern="1200">
        <a:solidFill>
          <a:schemeClr val="tx1"/>
        </a:solidFill>
        <a:latin typeface="+mn-lt"/>
        <a:ea typeface="+mn-ea"/>
        <a:cs typeface="+mn-cs"/>
      </a:defRPr>
    </a:lvl5pPr>
    <a:lvl6pPr marL="2176542" algn="l" defTabSz="870618" rtl="0" eaLnBrk="1" latinLnBrk="0" hangingPunct="1">
      <a:defRPr sz="1100" kern="1200">
        <a:solidFill>
          <a:schemeClr val="tx1"/>
        </a:solidFill>
        <a:latin typeface="+mn-lt"/>
        <a:ea typeface="+mn-ea"/>
        <a:cs typeface="+mn-cs"/>
      </a:defRPr>
    </a:lvl6pPr>
    <a:lvl7pPr marL="2611850" algn="l" defTabSz="870618" rtl="0" eaLnBrk="1" latinLnBrk="0" hangingPunct="1">
      <a:defRPr sz="1100" kern="1200">
        <a:solidFill>
          <a:schemeClr val="tx1"/>
        </a:solidFill>
        <a:latin typeface="+mn-lt"/>
        <a:ea typeface="+mn-ea"/>
        <a:cs typeface="+mn-cs"/>
      </a:defRPr>
    </a:lvl7pPr>
    <a:lvl8pPr marL="3047160" algn="l" defTabSz="870618" rtl="0" eaLnBrk="1" latinLnBrk="0" hangingPunct="1">
      <a:defRPr sz="1100" kern="1200">
        <a:solidFill>
          <a:schemeClr val="tx1"/>
        </a:solidFill>
        <a:latin typeface="+mn-lt"/>
        <a:ea typeface="+mn-ea"/>
        <a:cs typeface="+mn-cs"/>
      </a:defRPr>
    </a:lvl8pPr>
    <a:lvl9pPr marL="3482467" algn="l" defTabSz="87061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1775" y="857250"/>
            <a:ext cx="3600450" cy="2314575"/>
          </a:xfrm>
        </p:spPr>
      </p:sp>
      <p:sp>
        <p:nvSpPr>
          <p:cNvPr id="3" name="Notes Placeholder 2"/>
          <p:cNvSpPr>
            <a:spLocks noGrp="1"/>
          </p:cNvSpPr>
          <p:nvPr>
            <p:ph type="body" idx="1"/>
          </p:nvPr>
        </p:nvSpPr>
        <p:spPr/>
        <p:txBody>
          <a:bodyPr/>
          <a:lstStyle/>
          <a:p>
            <a:r>
              <a:rPr lang="en-US" dirty="0"/>
              <a:t>PART 106 -  NONDISCRIMINATION ON THE BASIS OF SEX IN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Cite as 34 C.F.R. 106</a:t>
            </a:r>
          </a:p>
          <a:p>
            <a:endParaRPr lang="en-US" dirty="0"/>
          </a:p>
          <a:p>
            <a:r>
              <a:rPr lang="en-US" dirty="0"/>
              <a:t>For the first time, the Title IX regulations recognize that sexual harassment, including sexual assault, is unlawful sex discrimination.</a:t>
            </a:r>
          </a:p>
          <a:p>
            <a:r>
              <a:rPr lang="en-US" dirty="0"/>
              <a:t>Regs effective August 14, 2020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34 C.F.R. §106.45 requires everyone in the Title IX process be trained in these </a:t>
            </a:r>
            <a:r>
              <a:rPr lang="en-US" sz="1200" b="1" dirty="0">
                <a:solidFill>
                  <a:srgbClr val="FF0000"/>
                </a:solidFill>
              </a:rPr>
              <a:t>new</a:t>
            </a:r>
            <a:r>
              <a:rPr lang="en-US" sz="1200" dirty="0"/>
              <a:t> regulations and procedures! </a:t>
            </a:r>
          </a:p>
          <a:p>
            <a:endParaRPr lang="en-US" dirty="0"/>
          </a:p>
        </p:txBody>
      </p:sp>
      <p:sp>
        <p:nvSpPr>
          <p:cNvPr id="4" name="Slide Number Placeholder 3"/>
          <p:cNvSpPr>
            <a:spLocks noGrp="1"/>
          </p:cNvSpPr>
          <p:nvPr>
            <p:ph type="sldNum" sz="quarter" idx="5"/>
          </p:nvPr>
        </p:nvSpPr>
        <p:spPr/>
        <p:txBody>
          <a:bodyPr/>
          <a:lstStyle/>
          <a:p>
            <a:fld id="{11295DE2-F74E-45BE-9CD7-13BEA1E8943E}" type="slidenum">
              <a:rPr lang="en-US" smtClean="0"/>
              <a:pPr/>
              <a:t>3</a:t>
            </a:fld>
            <a:endParaRPr lang="en-US" dirty="0"/>
          </a:p>
        </p:txBody>
      </p:sp>
    </p:spTree>
    <p:extLst>
      <p:ext uri="{BB962C8B-B14F-4D97-AF65-F5344CB8AC3E}">
        <p14:creationId xmlns:p14="http://schemas.microsoft.com/office/powerpoint/2010/main" xmlns="" val="89641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1775" y="857250"/>
            <a:ext cx="3600450" cy="2314575"/>
          </a:xfrm>
        </p:spPr>
      </p:sp>
      <p:sp>
        <p:nvSpPr>
          <p:cNvPr id="3" name="Notes Placeholder 2"/>
          <p:cNvSpPr>
            <a:spLocks noGrp="1"/>
          </p:cNvSpPr>
          <p:nvPr>
            <p:ph type="body" idx="1"/>
          </p:nvPr>
        </p:nvSpPr>
        <p:spPr/>
        <p:txBody>
          <a:bodyPr/>
          <a:lstStyle/>
          <a:p>
            <a:r>
              <a:rPr lang="en-US" dirty="0"/>
              <a:t>PART 106 -  NONDISCRIMINATION ON THE BASIS OF SEX IN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Cite as 34 C.F.R. 106</a:t>
            </a:r>
          </a:p>
          <a:p>
            <a:endParaRPr lang="en-US" dirty="0"/>
          </a:p>
          <a:p>
            <a:r>
              <a:rPr lang="en-US" dirty="0"/>
              <a:t>For the first time, the Title IX regulations recognize that sexual harassment, including sexual assault, is unlawful sex discrimination.</a:t>
            </a:r>
          </a:p>
          <a:p>
            <a:r>
              <a:rPr lang="en-US" dirty="0"/>
              <a:t>Regs effective August 14, 2020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34 C.F.R. §106.45 requires everyone in the Title IX process be trained in these </a:t>
            </a:r>
            <a:r>
              <a:rPr lang="en-US" sz="1200" b="1" dirty="0">
                <a:solidFill>
                  <a:srgbClr val="FF0000"/>
                </a:solidFill>
              </a:rPr>
              <a:t>new</a:t>
            </a:r>
            <a:r>
              <a:rPr lang="en-US" sz="1200" dirty="0"/>
              <a:t> regulations and procedures! </a:t>
            </a:r>
          </a:p>
          <a:p>
            <a:endParaRPr lang="en-US" dirty="0"/>
          </a:p>
        </p:txBody>
      </p:sp>
      <p:sp>
        <p:nvSpPr>
          <p:cNvPr id="4" name="Slide Number Placeholder 3"/>
          <p:cNvSpPr>
            <a:spLocks noGrp="1"/>
          </p:cNvSpPr>
          <p:nvPr>
            <p:ph type="sldNum" sz="quarter" idx="5"/>
          </p:nvPr>
        </p:nvSpPr>
        <p:spPr/>
        <p:txBody>
          <a:bodyPr/>
          <a:lstStyle/>
          <a:p>
            <a:fld id="{11295DE2-F74E-45BE-9CD7-13BEA1E8943E}" type="slidenum">
              <a:rPr lang="en-US" smtClean="0"/>
              <a:pPr/>
              <a:t>35</a:t>
            </a:fld>
            <a:endParaRPr lang="en-US"/>
          </a:p>
        </p:txBody>
      </p:sp>
    </p:spTree>
    <p:extLst>
      <p:ext uri="{BB962C8B-B14F-4D97-AF65-F5344CB8AC3E}">
        <p14:creationId xmlns:p14="http://schemas.microsoft.com/office/powerpoint/2010/main" xmlns="" val="89641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1775" y="857250"/>
            <a:ext cx="3600450" cy="231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295DE2-F74E-45BE-9CD7-13BEA1E8943E}"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5033" y="1346836"/>
            <a:ext cx="9451535" cy="2865120"/>
          </a:xfrm>
        </p:spPr>
        <p:txBody>
          <a:bodyPr anchor="b">
            <a:normAutofit/>
          </a:bodyPr>
          <a:lstStyle>
            <a:lvl1pPr algn="ctr">
              <a:defRPr sz="5040"/>
            </a:lvl1pPr>
          </a:lstStyle>
          <a:p>
            <a:r>
              <a:rPr lang="en-US"/>
              <a:t>Click to edit Master title style</a:t>
            </a:r>
            <a:endParaRPr lang="en-US" dirty="0"/>
          </a:p>
        </p:txBody>
      </p:sp>
      <p:sp>
        <p:nvSpPr>
          <p:cNvPr id="3" name="Subtitle 2"/>
          <p:cNvSpPr>
            <a:spLocks noGrp="1"/>
          </p:cNvSpPr>
          <p:nvPr>
            <p:ph type="subTitle" idx="1"/>
          </p:nvPr>
        </p:nvSpPr>
        <p:spPr>
          <a:xfrm>
            <a:off x="1675033" y="4322446"/>
            <a:ext cx="9451535" cy="1986914"/>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95CC5F-D8A7-4353-9D7B-FC3CBC6CF8E6}"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360149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9496" y="5147247"/>
            <a:ext cx="10885942" cy="983226"/>
          </a:xfrm>
        </p:spPr>
        <p:txBody>
          <a:bodyPr anchor="b">
            <a:normAutofit/>
          </a:bodyPr>
          <a:lstStyle>
            <a:lvl1pPr>
              <a:defRPr sz="2940"/>
            </a:lvl1pPr>
          </a:lstStyle>
          <a:p>
            <a:r>
              <a:rPr lang="en-US"/>
              <a:t>Click to edit Master title style</a:t>
            </a:r>
            <a:endParaRPr lang="en-US" dirty="0"/>
          </a:p>
        </p:txBody>
      </p:sp>
      <p:sp>
        <p:nvSpPr>
          <p:cNvPr id="3" name="Picture Placeholder 2"/>
          <p:cNvSpPr>
            <a:spLocks noGrp="1" noChangeAspect="1"/>
          </p:cNvSpPr>
          <p:nvPr>
            <p:ph type="pic" idx="1"/>
          </p:nvPr>
        </p:nvSpPr>
        <p:spPr>
          <a:xfrm>
            <a:off x="959496" y="745586"/>
            <a:ext cx="10885942" cy="4055682"/>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959485" y="6130474"/>
            <a:ext cx="10884298" cy="818966"/>
          </a:xfrm>
        </p:spPr>
        <p:txBody>
          <a:bodyPr>
            <a:normAutofit/>
          </a:bodyPr>
          <a:lstStyle>
            <a:lvl1pPr marL="0" indent="0" algn="ctr">
              <a:buNone/>
              <a:defRPr sz="189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125503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59485" y="731521"/>
            <a:ext cx="10871450" cy="4109831"/>
          </a:xfrm>
        </p:spPr>
        <p:txBody>
          <a:bodyPr anchor="ctr"/>
          <a:lstStyle>
            <a:lvl1pPr>
              <a:defRPr sz="3360"/>
            </a:lvl1pPr>
          </a:lstStyle>
          <a:p>
            <a:r>
              <a:rPr lang="en-US"/>
              <a:t>Click to edit Master title style</a:t>
            </a:r>
            <a:endParaRPr lang="en-US" dirty="0"/>
          </a:p>
        </p:txBody>
      </p:sp>
      <p:sp>
        <p:nvSpPr>
          <p:cNvPr id="4" name="Text Placeholder 3"/>
          <p:cNvSpPr>
            <a:spLocks noGrp="1"/>
          </p:cNvSpPr>
          <p:nvPr>
            <p:ph type="body" sz="half" idx="2"/>
          </p:nvPr>
        </p:nvSpPr>
        <p:spPr>
          <a:xfrm>
            <a:off x="959485" y="5045784"/>
            <a:ext cx="10871449" cy="1910623"/>
          </a:xfrm>
        </p:spPr>
        <p:txBody>
          <a:bodyPr anchor="ctr"/>
          <a:lstStyle>
            <a:lvl1pPr marL="0" indent="0" algn="ctr">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94783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8522" y="731520"/>
            <a:ext cx="9767890" cy="3591485"/>
          </a:xfrm>
        </p:spPr>
        <p:txBody>
          <a:bodyPr anchor="ctr"/>
          <a:lstStyle>
            <a:lvl1pPr>
              <a:defRPr sz="3360"/>
            </a:lvl1pPr>
          </a:lstStyle>
          <a:p>
            <a:r>
              <a:rPr lang="en-US"/>
              <a:t>Click to edit Master title style</a:t>
            </a:r>
            <a:endParaRPr lang="en-US" dirty="0"/>
          </a:p>
        </p:txBody>
      </p:sp>
      <p:sp>
        <p:nvSpPr>
          <p:cNvPr id="12" name="Text Placeholder 3"/>
          <p:cNvSpPr>
            <a:spLocks noGrp="1"/>
          </p:cNvSpPr>
          <p:nvPr>
            <p:ph type="body" sz="half" idx="13"/>
          </p:nvPr>
        </p:nvSpPr>
        <p:spPr>
          <a:xfrm>
            <a:off x="1806677" y="4332039"/>
            <a:ext cx="9189914" cy="512174"/>
          </a:xfrm>
        </p:spPr>
        <p:txBody>
          <a:bodyPr anchor="t">
            <a:normAutofit/>
          </a:bodyPr>
          <a:lstStyle>
            <a:lvl1pPr marL="0" indent="0" algn="r">
              <a:buNone/>
              <a:defRPr sz="147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4" name="Text Placeholder 3"/>
          <p:cNvSpPr>
            <a:spLocks noGrp="1"/>
          </p:cNvSpPr>
          <p:nvPr>
            <p:ph type="body" sz="half" idx="2"/>
          </p:nvPr>
        </p:nvSpPr>
        <p:spPr>
          <a:xfrm>
            <a:off x="959484" y="5045785"/>
            <a:ext cx="10871450" cy="1903656"/>
          </a:xfrm>
        </p:spPr>
        <p:txBody>
          <a:bodyPr anchor="ctr">
            <a:normAutofit/>
          </a:bodyPr>
          <a:lstStyle>
            <a:lvl1pPr marL="0" indent="0" algn="ctr">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
        <p:nvSpPr>
          <p:cNvPr id="11" name="TextBox 10"/>
          <p:cNvSpPr txBox="1"/>
          <p:nvPr/>
        </p:nvSpPr>
        <p:spPr>
          <a:xfrm>
            <a:off x="878443" y="882289"/>
            <a:ext cx="640080" cy="701731"/>
          </a:xfrm>
          <a:prstGeom prst="rect">
            <a:avLst/>
          </a:prstGeom>
        </p:spPr>
        <p:txBody>
          <a:bodyPr vert="horz" lIns="96012" tIns="48006" rIns="96012" bIns="48006"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400" dirty="0">
                <a:solidFill>
                  <a:schemeClr val="tx1"/>
                </a:solidFill>
                <a:effectLst/>
              </a:rPr>
              <a:t>“</a:t>
            </a:r>
          </a:p>
        </p:txBody>
      </p:sp>
      <p:sp>
        <p:nvSpPr>
          <p:cNvPr id="13" name="TextBox 12"/>
          <p:cNvSpPr txBox="1"/>
          <p:nvPr/>
        </p:nvSpPr>
        <p:spPr>
          <a:xfrm>
            <a:off x="11190854" y="3566512"/>
            <a:ext cx="640080" cy="701731"/>
          </a:xfrm>
          <a:prstGeom prst="rect">
            <a:avLst/>
          </a:prstGeom>
        </p:spPr>
        <p:txBody>
          <a:bodyPr vert="horz" lIns="96012" tIns="48006" rIns="96012" bIns="48006"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400" dirty="0">
                <a:solidFill>
                  <a:schemeClr val="tx1"/>
                </a:solidFill>
                <a:effectLst/>
              </a:rPr>
              <a:t>”</a:t>
            </a:r>
          </a:p>
        </p:txBody>
      </p:sp>
    </p:spTree>
    <p:extLst>
      <p:ext uri="{BB962C8B-B14F-4D97-AF65-F5344CB8AC3E}">
        <p14:creationId xmlns:p14="http://schemas.microsoft.com/office/powerpoint/2010/main" xmlns="" val="3775713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59497" y="2552331"/>
            <a:ext cx="10873093" cy="3014202"/>
          </a:xfrm>
        </p:spPr>
        <p:txBody>
          <a:bodyPr anchor="b"/>
          <a:lstStyle>
            <a:lvl1pPr>
              <a:defRPr sz="3360"/>
            </a:lvl1pPr>
          </a:lstStyle>
          <a:p>
            <a:r>
              <a:rPr lang="en-US"/>
              <a:t>Click to edit Master title style</a:t>
            </a:r>
            <a:endParaRPr lang="en-US" dirty="0"/>
          </a:p>
        </p:txBody>
      </p:sp>
      <p:sp>
        <p:nvSpPr>
          <p:cNvPr id="4" name="Text Placeholder 3"/>
          <p:cNvSpPr>
            <a:spLocks noGrp="1"/>
          </p:cNvSpPr>
          <p:nvPr>
            <p:ph type="body" sz="half" idx="2"/>
          </p:nvPr>
        </p:nvSpPr>
        <p:spPr>
          <a:xfrm>
            <a:off x="959484" y="5580667"/>
            <a:ext cx="10871451" cy="1368773"/>
          </a:xfrm>
        </p:spPr>
        <p:txBody>
          <a:bodyPr anchor="t"/>
          <a:lstStyle>
            <a:lvl1pPr marL="0" indent="0" algn="ctr">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136523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59484" y="731520"/>
            <a:ext cx="10871450" cy="1590676"/>
          </a:xfrm>
        </p:spPr>
        <p:txBody>
          <a:bodyPr/>
          <a:lstStyle/>
          <a:p>
            <a:r>
              <a:rPr lang="en-US"/>
              <a:t>Click to edit Master title style</a:t>
            </a:r>
            <a:endParaRPr lang="en-US" dirty="0"/>
          </a:p>
        </p:txBody>
      </p:sp>
      <p:sp>
        <p:nvSpPr>
          <p:cNvPr id="7" name="Text Placeholder 2"/>
          <p:cNvSpPr>
            <a:spLocks noGrp="1"/>
          </p:cNvSpPr>
          <p:nvPr>
            <p:ph type="body" idx="1"/>
          </p:nvPr>
        </p:nvSpPr>
        <p:spPr>
          <a:xfrm>
            <a:off x="959484" y="2505983"/>
            <a:ext cx="3463904" cy="987966"/>
          </a:xfrm>
        </p:spPr>
        <p:txBody>
          <a:bodyPr anchor="b">
            <a:noAutofit/>
          </a:bodyPr>
          <a:lstStyle>
            <a:lvl1pPr marL="0" indent="0" algn="ctr">
              <a:lnSpc>
                <a:spcPct val="100000"/>
              </a:lnSpc>
              <a:buNone/>
              <a:defRPr sz="252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8" name="Text Placeholder 3"/>
          <p:cNvSpPr>
            <a:spLocks noGrp="1"/>
          </p:cNvSpPr>
          <p:nvPr>
            <p:ph type="body" sz="half" idx="15"/>
          </p:nvPr>
        </p:nvSpPr>
        <p:spPr>
          <a:xfrm>
            <a:off x="959484" y="3493949"/>
            <a:ext cx="3463904" cy="3455491"/>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9" name="Text Placeholder 4"/>
          <p:cNvSpPr>
            <a:spLocks noGrp="1"/>
          </p:cNvSpPr>
          <p:nvPr>
            <p:ph type="body" sz="quarter" idx="3"/>
          </p:nvPr>
        </p:nvSpPr>
        <p:spPr>
          <a:xfrm>
            <a:off x="4667122" y="2505984"/>
            <a:ext cx="3463486" cy="987965"/>
          </a:xfrm>
        </p:spPr>
        <p:txBody>
          <a:bodyPr anchor="b">
            <a:noAutofit/>
          </a:bodyPr>
          <a:lstStyle>
            <a:lvl1pPr marL="0" indent="0" algn="ctr">
              <a:lnSpc>
                <a:spcPct val="100000"/>
              </a:lnSpc>
              <a:buNone/>
              <a:defRPr sz="252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10" name="Text Placeholder 3"/>
          <p:cNvSpPr>
            <a:spLocks noGrp="1"/>
          </p:cNvSpPr>
          <p:nvPr>
            <p:ph type="body" sz="half" idx="16"/>
          </p:nvPr>
        </p:nvSpPr>
        <p:spPr>
          <a:xfrm>
            <a:off x="4667122" y="3493949"/>
            <a:ext cx="3464812" cy="3455491"/>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11" name="Text Placeholder 4"/>
          <p:cNvSpPr>
            <a:spLocks noGrp="1"/>
          </p:cNvSpPr>
          <p:nvPr>
            <p:ph type="body" sz="quarter" idx="13"/>
          </p:nvPr>
        </p:nvSpPr>
        <p:spPr>
          <a:xfrm>
            <a:off x="8371963" y="2505984"/>
            <a:ext cx="3455772" cy="987965"/>
          </a:xfrm>
        </p:spPr>
        <p:txBody>
          <a:bodyPr anchor="b">
            <a:noAutofit/>
          </a:bodyPr>
          <a:lstStyle>
            <a:lvl1pPr marL="0" indent="0" algn="ctr">
              <a:lnSpc>
                <a:spcPct val="100000"/>
              </a:lnSpc>
              <a:buNone/>
              <a:defRPr sz="252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12" name="Text Placeholder 3"/>
          <p:cNvSpPr>
            <a:spLocks noGrp="1"/>
          </p:cNvSpPr>
          <p:nvPr>
            <p:ph type="body" sz="half" idx="17"/>
          </p:nvPr>
        </p:nvSpPr>
        <p:spPr>
          <a:xfrm>
            <a:off x="8375164" y="3493949"/>
            <a:ext cx="3455772" cy="3455491"/>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3" name="Date Placeholder 2"/>
          <p:cNvSpPr>
            <a:spLocks noGrp="1"/>
          </p:cNvSpPr>
          <p:nvPr>
            <p:ph type="dt" sz="half" idx="10"/>
          </p:nvPr>
        </p:nvSpPr>
        <p:spPr/>
        <p:txBody>
          <a:bodyPr/>
          <a:lstStyle/>
          <a:p>
            <a:fld id="{4595CC5F-D8A7-4353-9D7B-FC3CBC6CF8E6}" type="datetimeFigureOut">
              <a:rPr lang="en-US" smtClean="0"/>
              <a:pPr/>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1982310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59485" y="731520"/>
            <a:ext cx="10871450" cy="1590676"/>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59485" y="5035079"/>
            <a:ext cx="3463903" cy="691514"/>
          </a:xfrm>
        </p:spPr>
        <p:txBody>
          <a:bodyPr anchor="b">
            <a:noAutofit/>
          </a:bodyPr>
          <a:lstStyle>
            <a:lvl1pPr marL="0" indent="0" algn="ctr">
              <a:lnSpc>
                <a:spcPct val="100000"/>
              </a:lnSpc>
              <a:buNone/>
              <a:defRPr sz="210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20" name="Picture Placeholder 2"/>
          <p:cNvSpPr>
            <a:spLocks noGrp="1" noChangeAspect="1"/>
          </p:cNvSpPr>
          <p:nvPr>
            <p:ph type="pic" idx="15"/>
          </p:nvPr>
        </p:nvSpPr>
        <p:spPr>
          <a:xfrm>
            <a:off x="1146621" y="2758784"/>
            <a:ext cx="3087053" cy="18288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80"/>
            </a:lvl1pPr>
            <a:lvl2pPr marL="480060" indent="0">
              <a:buNone/>
              <a:defRPr sz="1680"/>
            </a:lvl2pPr>
            <a:lvl3pPr marL="960120" indent="0">
              <a:buNone/>
              <a:defRPr sz="1680"/>
            </a:lvl3pPr>
            <a:lvl4pPr marL="1440180" indent="0">
              <a:buNone/>
              <a:defRPr sz="1680"/>
            </a:lvl4pPr>
            <a:lvl5pPr marL="1920240" indent="0">
              <a:buNone/>
              <a:defRPr sz="1680"/>
            </a:lvl5pPr>
            <a:lvl6pPr marL="2400300" indent="0">
              <a:buNone/>
              <a:defRPr sz="1680"/>
            </a:lvl6pPr>
            <a:lvl7pPr marL="2880360" indent="0">
              <a:buNone/>
              <a:defRPr sz="1680"/>
            </a:lvl7pPr>
            <a:lvl8pPr marL="3360420" indent="0">
              <a:buNone/>
              <a:defRPr sz="1680"/>
            </a:lvl8pPr>
            <a:lvl9pPr marL="3840480" indent="0">
              <a:buNone/>
              <a:defRPr sz="1680"/>
            </a:lvl9pPr>
          </a:lstStyle>
          <a:p>
            <a:r>
              <a:rPr lang="en-US"/>
              <a:t>Click icon to add picture</a:t>
            </a:r>
            <a:endParaRPr lang="en-US" dirty="0"/>
          </a:p>
        </p:txBody>
      </p:sp>
      <p:sp>
        <p:nvSpPr>
          <p:cNvPr id="21" name="Text Placeholder 3"/>
          <p:cNvSpPr>
            <a:spLocks noGrp="1"/>
          </p:cNvSpPr>
          <p:nvPr>
            <p:ph type="body" sz="half" idx="18"/>
          </p:nvPr>
        </p:nvSpPr>
        <p:spPr>
          <a:xfrm>
            <a:off x="959485" y="5726593"/>
            <a:ext cx="3463903" cy="1222846"/>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22" name="Text Placeholder 4"/>
          <p:cNvSpPr>
            <a:spLocks noGrp="1"/>
          </p:cNvSpPr>
          <p:nvPr>
            <p:ph type="body" sz="quarter" idx="3"/>
          </p:nvPr>
        </p:nvSpPr>
        <p:spPr>
          <a:xfrm>
            <a:off x="4664837" y="5035079"/>
            <a:ext cx="3463932" cy="691514"/>
          </a:xfrm>
        </p:spPr>
        <p:txBody>
          <a:bodyPr anchor="b">
            <a:noAutofit/>
          </a:bodyPr>
          <a:lstStyle>
            <a:lvl1pPr marL="0" indent="0" algn="ctr">
              <a:lnSpc>
                <a:spcPct val="100000"/>
              </a:lnSpc>
              <a:buNone/>
              <a:defRPr sz="210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23" name="Picture Placeholder 2"/>
          <p:cNvSpPr>
            <a:spLocks noGrp="1" noChangeAspect="1"/>
          </p:cNvSpPr>
          <p:nvPr>
            <p:ph type="pic" idx="21"/>
          </p:nvPr>
        </p:nvSpPr>
        <p:spPr>
          <a:xfrm>
            <a:off x="4797446" y="2758784"/>
            <a:ext cx="3077051" cy="18288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80"/>
            </a:lvl1pPr>
            <a:lvl2pPr marL="480060" indent="0">
              <a:buNone/>
              <a:defRPr sz="1680"/>
            </a:lvl2pPr>
            <a:lvl3pPr marL="960120" indent="0">
              <a:buNone/>
              <a:defRPr sz="1680"/>
            </a:lvl3pPr>
            <a:lvl4pPr marL="1440180" indent="0">
              <a:buNone/>
              <a:defRPr sz="1680"/>
            </a:lvl4pPr>
            <a:lvl5pPr marL="1920240" indent="0">
              <a:buNone/>
              <a:defRPr sz="1680"/>
            </a:lvl5pPr>
            <a:lvl6pPr marL="2400300" indent="0">
              <a:buNone/>
              <a:defRPr sz="1680"/>
            </a:lvl6pPr>
            <a:lvl7pPr marL="2880360" indent="0">
              <a:buNone/>
              <a:defRPr sz="1680"/>
            </a:lvl7pPr>
            <a:lvl8pPr marL="3360420" indent="0">
              <a:buNone/>
              <a:defRPr sz="1680"/>
            </a:lvl8pPr>
            <a:lvl9pPr marL="3840480" indent="0">
              <a:buNone/>
              <a:defRPr sz="1680"/>
            </a:lvl9pPr>
          </a:lstStyle>
          <a:p>
            <a:r>
              <a:rPr lang="en-US"/>
              <a:t>Click icon to add picture</a:t>
            </a:r>
            <a:endParaRPr lang="en-US" dirty="0"/>
          </a:p>
        </p:txBody>
      </p:sp>
      <p:sp>
        <p:nvSpPr>
          <p:cNvPr id="24" name="Text Placeholder 3"/>
          <p:cNvSpPr>
            <a:spLocks noGrp="1"/>
          </p:cNvSpPr>
          <p:nvPr>
            <p:ph type="body" sz="half" idx="19"/>
          </p:nvPr>
        </p:nvSpPr>
        <p:spPr>
          <a:xfrm>
            <a:off x="4663415" y="5726592"/>
            <a:ext cx="3465353" cy="1222846"/>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25" name="Text Placeholder 4"/>
          <p:cNvSpPr>
            <a:spLocks noGrp="1"/>
          </p:cNvSpPr>
          <p:nvPr>
            <p:ph type="body" sz="quarter" idx="13"/>
          </p:nvPr>
        </p:nvSpPr>
        <p:spPr>
          <a:xfrm>
            <a:off x="8372094" y="5035079"/>
            <a:ext cx="3454395" cy="691514"/>
          </a:xfrm>
        </p:spPr>
        <p:txBody>
          <a:bodyPr anchor="b">
            <a:noAutofit/>
          </a:bodyPr>
          <a:lstStyle>
            <a:lvl1pPr marL="0" indent="0" algn="ctr">
              <a:lnSpc>
                <a:spcPct val="100000"/>
              </a:lnSpc>
              <a:buNone/>
              <a:defRPr sz="2100" b="0">
                <a:solidFill>
                  <a:schemeClr val="tx1"/>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26" name="Picture Placeholder 2"/>
          <p:cNvSpPr>
            <a:spLocks noGrp="1" noChangeAspect="1"/>
          </p:cNvSpPr>
          <p:nvPr>
            <p:ph type="pic" idx="22"/>
          </p:nvPr>
        </p:nvSpPr>
        <p:spPr>
          <a:xfrm>
            <a:off x="8560444" y="2758784"/>
            <a:ext cx="3078719" cy="18288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80"/>
            </a:lvl1pPr>
            <a:lvl2pPr marL="480060" indent="0">
              <a:buNone/>
              <a:defRPr sz="1680"/>
            </a:lvl2pPr>
            <a:lvl3pPr marL="960120" indent="0">
              <a:buNone/>
              <a:defRPr sz="1680"/>
            </a:lvl3pPr>
            <a:lvl4pPr marL="1440180" indent="0">
              <a:buNone/>
              <a:defRPr sz="1680"/>
            </a:lvl4pPr>
            <a:lvl5pPr marL="1920240" indent="0">
              <a:buNone/>
              <a:defRPr sz="1680"/>
            </a:lvl5pPr>
            <a:lvl6pPr marL="2400300" indent="0">
              <a:buNone/>
              <a:defRPr sz="1680"/>
            </a:lvl6pPr>
            <a:lvl7pPr marL="2880360" indent="0">
              <a:buNone/>
              <a:defRPr sz="1680"/>
            </a:lvl7pPr>
            <a:lvl8pPr marL="3360420" indent="0">
              <a:buNone/>
              <a:defRPr sz="1680"/>
            </a:lvl8pPr>
            <a:lvl9pPr marL="3840480" indent="0">
              <a:buNone/>
              <a:defRPr sz="1680"/>
            </a:lvl9pPr>
          </a:lstStyle>
          <a:p>
            <a:r>
              <a:rPr lang="en-US"/>
              <a:t>Click icon to add picture</a:t>
            </a:r>
            <a:endParaRPr lang="en-US" dirty="0"/>
          </a:p>
        </p:txBody>
      </p:sp>
      <p:sp>
        <p:nvSpPr>
          <p:cNvPr id="27" name="Text Placeholder 3"/>
          <p:cNvSpPr>
            <a:spLocks noGrp="1"/>
          </p:cNvSpPr>
          <p:nvPr>
            <p:ph type="body" sz="half" idx="20"/>
          </p:nvPr>
        </p:nvSpPr>
        <p:spPr>
          <a:xfrm>
            <a:off x="8371963" y="5726594"/>
            <a:ext cx="3458971" cy="1222844"/>
          </a:xfrm>
        </p:spPr>
        <p:txBody>
          <a:bodyPr anchor="t">
            <a:normAutofit/>
          </a:bodyPr>
          <a:lstStyle>
            <a:lvl1pPr marL="0" indent="0" algn="ctr">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3" name="Date Placeholder 2"/>
          <p:cNvSpPr>
            <a:spLocks noGrp="1"/>
          </p:cNvSpPr>
          <p:nvPr>
            <p:ph type="dt" sz="half" idx="10"/>
          </p:nvPr>
        </p:nvSpPr>
        <p:spPr/>
        <p:txBody>
          <a:bodyPr/>
          <a:lstStyle/>
          <a:p>
            <a:fld id="{4595CC5F-D8A7-4353-9D7B-FC3CBC6CF8E6}" type="datetimeFigureOut">
              <a:rPr lang="en-US" smtClean="0"/>
              <a:pPr/>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2903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5CC5F-D8A7-4353-9D7B-FC3CBC6CF8E6}"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376231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731520"/>
            <a:ext cx="2669790" cy="621792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59484" y="731520"/>
            <a:ext cx="8041640" cy="62179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5CC5F-D8A7-4353-9D7B-FC3CBC6CF8E6}"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2430974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343438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5CC5F-D8A7-4353-9D7B-FC3CBC6CF8E6}"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991272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0706" y="788672"/>
            <a:ext cx="10220188" cy="3423284"/>
          </a:xfrm>
        </p:spPr>
        <p:txBody>
          <a:bodyPr anchor="b">
            <a:normAutofit/>
          </a:bodyPr>
          <a:lstStyle>
            <a:lvl1pPr>
              <a:defRPr sz="3570"/>
            </a:lvl1pPr>
          </a:lstStyle>
          <a:p>
            <a:r>
              <a:rPr lang="en-US"/>
              <a:t>Click to edit Master title style</a:t>
            </a:r>
            <a:endParaRPr lang="en-US" dirty="0"/>
          </a:p>
        </p:txBody>
      </p:sp>
      <p:sp>
        <p:nvSpPr>
          <p:cNvPr id="3" name="Text Placeholder 2"/>
          <p:cNvSpPr>
            <a:spLocks noGrp="1"/>
          </p:cNvSpPr>
          <p:nvPr>
            <p:ph type="body" idx="1"/>
          </p:nvPr>
        </p:nvSpPr>
        <p:spPr>
          <a:xfrm>
            <a:off x="1290706" y="4322446"/>
            <a:ext cx="10220188" cy="1800224"/>
          </a:xfrm>
        </p:spPr>
        <p:txBody>
          <a:bodyPr/>
          <a:lstStyle>
            <a:lvl1pPr marL="0" indent="0" algn="ctr">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95CC5F-D8A7-4353-9D7B-FC3CBC6CF8E6}" type="datetimeFigureOut">
              <a:rPr lang="en-US" smtClean="0"/>
              <a:pPr/>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259434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3697" y="3533781"/>
            <a:ext cx="7014212" cy="116204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918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59485" y="731521"/>
            <a:ext cx="10871449" cy="15915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59485" y="2505984"/>
            <a:ext cx="5361304" cy="4443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2073" y="2505984"/>
            <a:ext cx="5348862" cy="4443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87636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59485" y="731520"/>
            <a:ext cx="10871449"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8895" y="2505984"/>
            <a:ext cx="5123159" cy="988694"/>
          </a:xfrm>
        </p:spPr>
        <p:txBody>
          <a:bodyPr anchor="b"/>
          <a:lstStyle>
            <a:lvl1pPr marL="0" indent="0">
              <a:lnSpc>
                <a:spcPct val="100000"/>
              </a:lnSpc>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959485" y="3494678"/>
            <a:ext cx="5362568" cy="3454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22103" y="2505984"/>
            <a:ext cx="5108832" cy="988694"/>
          </a:xfrm>
        </p:spPr>
        <p:txBody>
          <a:bodyPr anchor="b"/>
          <a:lstStyle>
            <a:lvl1pPr marL="0" indent="0">
              <a:lnSpc>
                <a:spcPct val="100000"/>
              </a:lnSpc>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480810" y="3494678"/>
            <a:ext cx="5350125" cy="3454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95CC5F-D8A7-4353-9D7B-FC3CBC6CF8E6}" type="datetimeFigureOut">
              <a:rPr lang="en-US" smtClean="0"/>
              <a:pPr/>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17394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95CC5F-D8A7-4353-9D7B-FC3CBC6CF8E6}" type="datetimeFigureOut">
              <a:rPr lang="en-US" smtClean="0"/>
              <a:pPr/>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188230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5CC5F-D8A7-4353-9D7B-FC3CBC6CF8E6}" type="datetimeFigureOut">
              <a:rPr lang="en-US" smtClean="0"/>
              <a:pPr/>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405122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3090" y="731520"/>
            <a:ext cx="4128849" cy="2834640"/>
          </a:xfrm>
        </p:spPr>
        <p:txBody>
          <a:bodyPr anchor="b">
            <a:normAutofit/>
          </a:bodyPr>
          <a:lstStyle>
            <a:lvl1pPr>
              <a:defRPr sz="2940"/>
            </a:lvl1pPr>
          </a:lstStyle>
          <a:p>
            <a:r>
              <a:rPr lang="en-US"/>
              <a:t>Click to edit Master title style</a:t>
            </a:r>
            <a:endParaRPr lang="en-US" dirty="0"/>
          </a:p>
        </p:txBody>
      </p:sp>
      <p:sp>
        <p:nvSpPr>
          <p:cNvPr id="3" name="Content Placeholder 2"/>
          <p:cNvSpPr>
            <a:spLocks noGrp="1"/>
          </p:cNvSpPr>
          <p:nvPr>
            <p:ph idx="1"/>
          </p:nvPr>
        </p:nvSpPr>
        <p:spPr>
          <a:xfrm>
            <a:off x="5331967" y="731520"/>
            <a:ext cx="6498967" cy="62179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63090" y="3566161"/>
            <a:ext cx="4128849" cy="3383279"/>
          </a:xfrm>
        </p:spPr>
        <p:txBody>
          <a:bodyPr/>
          <a:lstStyle>
            <a:lvl1pPr marL="0" indent="0" algn="ctr">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330447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3089" y="731520"/>
            <a:ext cx="6226262" cy="2834640"/>
          </a:xfrm>
        </p:spPr>
        <p:txBody>
          <a:bodyPr anchor="b">
            <a:normAutofit/>
          </a:bodyPr>
          <a:lstStyle>
            <a:lvl1pPr>
              <a:defRPr sz="3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96044" y="910657"/>
            <a:ext cx="3418124" cy="5859646"/>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959483" y="3566160"/>
            <a:ext cx="6231698" cy="3383280"/>
          </a:xfrm>
        </p:spPr>
        <p:txBody>
          <a:bodyPr>
            <a:normAutofit/>
          </a:bodyPr>
          <a:lstStyle>
            <a:lvl1pPr marL="0" indent="0" algn="ctr">
              <a:buNone/>
              <a:defRPr sz="189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595CC5F-D8A7-4353-9D7B-FC3CBC6CF8E6}" type="datetimeFigureOut">
              <a:rPr lang="en-US" smtClean="0"/>
              <a:pPr/>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3469885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9485" y="731521"/>
            <a:ext cx="10871449" cy="15915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59485" y="2515277"/>
            <a:ext cx="10871450" cy="4434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62673" y="7059931"/>
            <a:ext cx="2880360" cy="438150"/>
          </a:xfrm>
          <a:prstGeom prst="rect">
            <a:avLst/>
          </a:prstGeom>
        </p:spPr>
        <p:txBody>
          <a:bodyPr vert="horz" lIns="91440" tIns="45720" rIns="91440" bIns="45720" rtlCol="0" anchor="ctr"/>
          <a:lstStyle>
            <a:lvl1pPr algn="r">
              <a:defRPr sz="1050">
                <a:solidFill>
                  <a:schemeClr val="tx1">
                    <a:tint val="75000"/>
                  </a:schemeClr>
                </a:solidFill>
              </a:defRPr>
            </a:lvl1pPr>
          </a:lstStyle>
          <a:p>
            <a:fld id="{4595CC5F-D8A7-4353-9D7B-FC3CBC6CF8E6}" type="datetimeFigureOut">
              <a:rPr lang="en-US" smtClean="0"/>
              <a:pPr/>
              <a:t>10/7/2020</a:t>
            </a:fld>
            <a:endParaRPr lang="en-US"/>
          </a:p>
        </p:txBody>
      </p:sp>
      <p:sp>
        <p:nvSpPr>
          <p:cNvPr id="5" name="Footer Placeholder 4"/>
          <p:cNvSpPr>
            <a:spLocks noGrp="1"/>
          </p:cNvSpPr>
          <p:nvPr>
            <p:ph type="ftr" sz="quarter" idx="3"/>
          </p:nvPr>
        </p:nvSpPr>
        <p:spPr>
          <a:xfrm>
            <a:off x="959484" y="7059931"/>
            <a:ext cx="7006508" cy="438150"/>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039712" y="7059931"/>
            <a:ext cx="791222" cy="438150"/>
          </a:xfrm>
          <a:prstGeom prst="rect">
            <a:avLst/>
          </a:prstGeom>
        </p:spPr>
        <p:txBody>
          <a:bodyPr vert="horz" lIns="91440" tIns="45720" rIns="91440" bIns="45720" rtlCol="0" anchor="ctr"/>
          <a:lstStyle>
            <a:lvl1pPr algn="r">
              <a:defRPr sz="1050">
                <a:solidFill>
                  <a:schemeClr val="tx1">
                    <a:tint val="75000"/>
                  </a:schemeClr>
                </a:solidFill>
              </a:defRPr>
            </a:lvl1pPr>
          </a:lstStyle>
          <a:p>
            <a:fld id="{C099CD14-F17C-4CAA-87B9-C89A23F5ED23}" type="slidenum">
              <a:rPr lang="en-US" smtClean="0"/>
              <a:pPr/>
              <a:t>‹#›</a:t>
            </a:fld>
            <a:endParaRPr lang="en-US"/>
          </a:p>
        </p:txBody>
      </p:sp>
    </p:spTree>
    <p:extLst>
      <p:ext uri="{BB962C8B-B14F-4D97-AF65-F5344CB8AC3E}">
        <p14:creationId xmlns:p14="http://schemas.microsoft.com/office/powerpoint/2010/main" xmlns="" val="378622074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28" r:id="rId19"/>
    <p:sldLayoutId id="2147483729" r:id="rId20"/>
    <p:sldLayoutId id="2147483730" r:id="rId21"/>
    <p:sldLayoutId id="2147483731" r:id="rId22"/>
    <p:sldLayoutId id="2147483732" r:id="rId23"/>
    <p:sldLayoutId id="2147483737" r:id="rId24"/>
    <p:sldLayoutId id="2147483738" r:id="rId25"/>
    <p:sldLayoutId id="2147483739" r:id="rId26"/>
    <p:sldLayoutId id="2147483740" r:id="rId27"/>
    <p:sldLayoutId id="2147483741" r:id="rId28"/>
    <p:sldLayoutId id="2147483744" r:id="rId29"/>
    <p:sldLayoutId id="2147483749" r:id="rId30"/>
  </p:sldLayoutIdLst>
  <p:txStyles>
    <p:titleStyle>
      <a:lvl1pPr algn="ctr" defTabSz="960120" rtl="0" eaLnBrk="1" latinLnBrk="0" hangingPunct="1">
        <a:lnSpc>
          <a:spcPct val="90000"/>
        </a:lnSpc>
        <a:spcBef>
          <a:spcPct val="0"/>
        </a:spcBef>
        <a:buNone/>
        <a:defRPr sz="357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40030" indent="-240030" algn="l" defTabSz="960120" rtl="0" eaLnBrk="1" latinLnBrk="0" hangingPunct="1">
        <a:lnSpc>
          <a:spcPct val="120000"/>
        </a:lnSpc>
        <a:spcBef>
          <a:spcPts val="1050"/>
        </a:spcBef>
        <a:buFont typeface="Arial" panose="020B0604020202020204" pitchFamily="34" charset="0"/>
        <a:buChar char="•"/>
        <a:defRPr sz="2100" kern="1200">
          <a:solidFill>
            <a:schemeClr val="tx1"/>
          </a:solidFill>
          <a:effectLst>
            <a:outerShdw blurRad="50800" dist="38100" dir="2700000" algn="tl" rotWithShape="0">
              <a:srgbClr val="000000">
                <a:alpha val="48000"/>
              </a:srgbClr>
            </a:outerShdw>
          </a:effectLst>
          <a:latin typeface="+mn-lt"/>
          <a:ea typeface="+mn-ea"/>
          <a:cs typeface="+mn-cs"/>
        </a:defRPr>
      </a:lvl1pPr>
      <a:lvl2pPr marL="720090" indent="-240030" algn="l" defTabSz="960120" rtl="0" eaLnBrk="1" latinLnBrk="0" hangingPunct="1">
        <a:lnSpc>
          <a:spcPct val="120000"/>
        </a:lnSpc>
        <a:spcBef>
          <a:spcPts val="525"/>
        </a:spcBef>
        <a:buFont typeface="Arial" panose="020B0604020202020204" pitchFamily="34" charset="0"/>
        <a:buChar char="•"/>
        <a:defRPr sz="1890" kern="1200">
          <a:solidFill>
            <a:schemeClr val="tx1"/>
          </a:solidFill>
          <a:effectLst>
            <a:outerShdw blurRad="50800" dist="38100" dir="2700000" algn="tl" rotWithShape="0">
              <a:srgbClr val="000000">
                <a:alpha val="48000"/>
              </a:srgbClr>
            </a:outerShdw>
          </a:effectLst>
          <a:latin typeface="+mn-lt"/>
          <a:ea typeface="+mn-ea"/>
          <a:cs typeface="+mn-cs"/>
        </a:defRPr>
      </a:lvl2pPr>
      <a:lvl3pPr marL="1200150" indent="-240030" algn="l" defTabSz="960120" rtl="0" eaLnBrk="1" latinLnBrk="0" hangingPunct="1">
        <a:lnSpc>
          <a:spcPct val="120000"/>
        </a:lnSpc>
        <a:spcBef>
          <a:spcPts val="525"/>
        </a:spcBef>
        <a:buFont typeface="Arial" panose="020B0604020202020204" pitchFamily="34" charset="0"/>
        <a:buChar char="•"/>
        <a:defRPr sz="168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80210" indent="-240030" algn="l" defTabSz="960120" rtl="0" eaLnBrk="1" latinLnBrk="0" hangingPunct="1">
        <a:lnSpc>
          <a:spcPct val="120000"/>
        </a:lnSpc>
        <a:spcBef>
          <a:spcPts val="525"/>
        </a:spcBef>
        <a:buFont typeface="Arial" panose="020B0604020202020204" pitchFamily="34" charset="0"/>
        <a:buChar char="•"/>
        <a:defRPr sz="1470" kern="1200">
          <a:solidFill>
            <a:schemeClr val="tx1"/>
          </a:solidFill>
          <a:effectLst>
            <a:outerShdw blurRad="50800" dist="38100" dir="2700000" algn="tl" rotWithShape="0">
              <a:srgbClr val="000000">
                <a:alpha val="48000"/>
              </a:srgbClr>
            </a:outerShdw>
          </a:effectLst>
          <a:latin typeface="+mn-lt"/>
          <a:ea typeface="+mn-ea"/>
          <a:cs typeface="+mn-cs"/>
        </a:defRPr>
      </a:lvl4pPr>
      <a:lvl5pPr marL="2160270" indent="-240030" algn="l" defTabSz="960120" rtl="0" eaLnBrk="1" latinLnBrk="0" hangingPunct="1">
        <a:lnSpc>
          <a:spcPct val="120000"/>
        </a:lnSpc>
        <a:spcBef>
          <a:spcPts val="525"/>
        </a:spcBef>
        <a:buFont typeface="Arial" panose="020B0604020202020204" pitchFamily="34" charset="0"/>
        <a:buChar char="•"/>
        <a:defRPr sz="1260" kern="1200">
          <a:solidFill>
            <a:schemeClr val="tx1"/>
          </a:solidFill>
          <a:effectLst>
            <a:outerShdw blurRad="50800" dist="38100" dir="2700000" algn="tl" rotWithShape="0">
              <a:srgbClr val="000000">
                <a:alpha val="48000"/>
              </a:srgbClr>
            </a:outerShdw>
          </a:effectLst>
          <a:latin typeface="+mn-lt"/>
          <a:ea typeface="+mn-ea"/>
          <a:cs typeface="+mn-cs"/>
        </a:defRPr>
      </a:lvl5pPr>
      <a:lvl6pPr marL="2640330" indent="-240030" algn="l" defTabSz="960120" rtl="0" eaLnBrk="1" latinLnBrk="0" hangingPunct="1">
        <a:lnSpc>
          <a:spcPct val="120000"/>
        </a:lnSpc>
        <a:spcBef>
          <a:spcPts val="525"/>
        </a:spcBef>
        <a:buFont typeface="Arial" panose="020B0604020202020204" pitchFamily="34" charset="0"/>
        <a:buChar char="•"/>
        <a:defRPr sz="1260" kern="1200">
          <a:solidFill>
            <a:schemeClr val="tx1"/>
          </a:solidFill>
          <a:effectLst>
            <a:outerShdw blurRad="50800" dist="38100" dir="2700000" algn="tl" rotWithShape="0">
              <a:srgbClr val="000000">
                <a:alpha val="48000"/>
              </a:srgbClr>
            </a:outerShdw>
          </a:effectLst>
          <a:latin typeface="+mn-lt"/>
          <a:ea typeface="+mn-ea"/>
          <a:cs typeface="+mn-cs"/>
        </a:defRPr>
      </a:lvl6pPr>
      <a:lvl7pPr marL="3120390" indent="-240030" algn="l" defTabSz="960120" rtl="0" eaLnBrk="1" latinLnBrk="0" hangingPunct="1">
        <a:lnSpc>
          <a:spcPct val="120000"/>
        </a:lnSpc>
        <a:spcBef>
          <a:spcPts val="525"/>
        </a:spcBef>
        <a:buFont typeface="Arial" panose="020B0604020202020204" pitchFamily="34" charset="0"/>
        <a:buChar char="•"/>
        <a:defRPr sz="1260" kern="1200">
          <a:solidFill>
            <a:schemeClr val="tx1"/>
          </a:solidFill>
          <a:effectLst>
            <a:outerShdw blurRad="50800" dist="38100" dir="2700000" algn="tl" rotWithShape="0">
              <a:srgbClr val="000000">
                <a:alpha val="48000"/>
              </a:srgbClr>
            </a:outerShdw>
          </a:effectLst>
          <a:latin typeface="+mn-lt"/>
          <a:ea typeface="+mn-ea"/>
          <a:cs typeface="+mn-cs"/>
        </a:defRPr>
      </a:lvl7pPr>
      <a:lvl8pPr marL="3600450" indent="-240030" algn="l" defTabSz="960120" rtl="0" eaLnBrk="1" latinLnBrk="0" hangingPunct="1">
        <a:lnSpc>
          <a:spcPct val="120000"/>
        </a:lnSpc>
        <a:spcBef>
          <a:spcPts val="525"/>
        </a:spcBef>
        <a:buFont typeface="Arial" panose="020B0604020202020204" pitchFamily="34" charset="0"/>
        <a:buChar char="•"/>
        <a:defRPr sz="1260" kern="1200">
          <a:solidFill>
            <a:schemeClr val="tx1"/>
          </a:solidFill>
          <a:effectLst>
            <a:outerShdw blurRad="50800" dist="38100" dir="2700000" algn="tl" rotWithShape="0">
              <a:srgbClr val="000000">
                <a:alpha val="48000"/>
              </a:srgbClr>
            </a:outerShdw>
          </a:effectLst>
          <a:latin typeface="+mn-lt"/>
          <a:ea typeface="+mn-ea"/>
          <a:cs typeface="+mn-cs"/>
        </a:defRPr>
      </a:lvl8pPr>
      <a:lvl9pPr marL="4080510" indent="-240030" algn="l" defTabSz="960120" rtl="0" eaLnBrk="1" latinLnBrk="0" hangingPunct="1">
        <a:lnSpc>
          <a:spcPct val="120000"/>
        </a:lnSpc>
        <a:spcBef>
          <a:spcPts val="525"/>
        </a:spcBef>
        <a:buFont typeface="Arial" panose="020B0604020202020204" pitchFamily="34" charset="0"/>
        <a:buChar char="•"/>
        <a:defRPr sz="126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1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tags" Target="../tags/tag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1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41.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19524CD-5F9E-4135-B129-E38B1F870AB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694" b="9045"/>
          <a:stretch/>
        </p:blipFill>
        <p:spPr>
          <a:xfrm>
            <a:off x="2" y="3"/>
            <a:ext cx="12801600" cy="8229600"/>
          </a:xfrm>
          <a:prstGeom prst="rect">
            <a:avLst/>
          </a:prstGeom>
        </p:spPr>
      </p:pic>
      <p:sp>
        <p:nvSpPr>
          <p:cNvPr id="39" name="Title 38">
            <a:extLst>
              <a:ext uri="{FF2B5EF4-FFF2-40B4-BE49-F238E27FC236}">
                <a16:creationId xmlns:a16="http://schemas.microsoft.com/office/drawing/2014/main" xmlns="" id="{D48AAA56-D00D-4E23-A1ED-00868D1A509F}"/>
              </a:ext>
            </a:extLst>
          </p:cNvPr>
          <p:cNvSpPr>
            <a:spLocks noGrp="1"/>
          </p:cNvSpPr>
          <p:nvPr>
            <p:ph type="ctrTitle"/>
          </p:nvPr>
        </p:nvSpPr>
        <p:spPr>
          <a:xfrm>
            <a:off x="449984" y="3462339"/>
            <a:ext cx="11501512" cy="2115504"/>
          </a:xfrm>
        </p:spPr>
        <p:txBody>
          <a:bodyPr anchor="ctr">
            <a:normAutofit/>
          </a:bodyPr>
          <a:lstStyle/>
          <a:p>
            <a:pPr algn="ctr"/>
            <a:r>
              <a:rPr lang="en-US" sz="4200" b="0" dirty="0">
                <a:solidFill>
                  <a:srgbClr val="404233"/>
                </a:solidFill>
                <a:effectLst/>
                <a:latin typeface="Open Sans Light" panose="020B0306030504020204" pitchFamily="34" charset="0"/>
                <a:ea typeface="Open Sans Light" panose="020B0306030504020204" pitchFamily="34" charset="0"/>
                <a:cs typeface="Open Sans Light" panose="020B0306030504020204" pitchFamily="34" charset="0"/>
              </a:rPr>
              <a:t>The New Title IX: the way forw</a:t>
            </a:r>
            <a:r>
              <a:rPr lang="en-US" sz="4200" b="0" dirty="0">
                <a:solidFill>
                  <a:srgbClr val="FF0000"/>
                </a:solidFill>
                <a:effectLst/>
                <a:latin typeface="Open Sans Light" panose="020B0306030504020204" pitchFamily="34" charset="0"/>
                <a:ea typeface="Open Sans Light" panose="020B0306030504020204" pitchFamily="34" charset="0"/>
                <a:cs typeface="Open Sans Light" panose="020B0306030504020204" pitchFamily="34" charset="0"/>
              </a:rPr>
              <a:t>a</a:t>
            </a:r>
            <a:r>
              <a:rPr lang="en-US" sz="4200" b="0" dirty="0">
                <a:solidFill>
                  <a:srgbClr val="404233"/>
                </a:solidFill>
                <a:effectLst/>
                <a:latin typeface="Open Sans Light" panose="020B0306030504020204" pitchFamily="34" charset="0"/>
                <a:ea typeface="Open Sans Light" panose="020B0306030504020204" pitchFamily="34" charset="0"/>
                <a:cs typeface="Open Sans Light" panose="020B0306030504020204" pitchFamily="34" charset="0"/>
              </a:rPr>
              <a:t>rd FOR </a:t>
            </a:r>
            <a:r>
              <a:rPr lang="en-US" sz="4200" b="0" dirty="0">
                <a:solidFill>
                  <a:srgbClr val="002060"/>
                </a:solidFill>
                <a:effectLst/>
                <a:latin typeface="Open Sans Light" panose="020B0306030504020204" pitchFamily="34" charset="0"/>
                <a:ea typeface="Open Sans Light" panose="020B0306030504020204" pitchFamily="34" charset="0"/>
                <a:cs typeface="Open Sans Light" panose="020B0306030504020204" pitchFamily="34" charset="0"/>
              </a:rPr>
              <a:t>INVESTIGATORS</a:t>
            </a:r>
          </a:p>
        </p:txBody>
      </p:sp>
      <p:pic>
        <p:nvPicPr>
          <p:cNvPr id="15" name="Picture 14" descr="A close up of a sign&#10;&#10;Description automatically generated">
            <a:extLst>
              <a:ext uri="{FF2B5EF4-FFF2-40B4-BE49-F238E27FC236}">
                <a16:creationId xmlns:a16="http://schemas.microsoft.com/office/drawing/2014/main" xmlns="" id="{8F081A14-F6BC-4DE6-B04B-313480462C4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90814" y="6406833"/>
            <a:ext cx="5490686" cy="951048"/>
          </a:xfrm>
          <a:prstGeom prst="rect">
            <a:avLst/>
          </a:prstGeom>
        </p:spPr>
      </p:pic>
    </p:spTree>
    <p:custDataLst>
      <p:tags r:id="rId1"/>
    </p:custDataLst>
    <p:extLst>
      <p:ext uri="{BB962C8B-B14F-4D97-AF65-F5344CB8AC3E}">
        <p14:creationId xmlns:p14="http://schemas.microsoft.com/office/powerpoint/2010/main" xmlns="" val="87197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ir of sunglasses on a table&#10;&#10;Description automatically generated">
            <a:extLst>
              <a:ext uri="{FF2B5EF4-FFF2-40B4-BE49-F238E27FC236}">
                <a16:creationId xmlns:a16="http://schemas.microsoft.com/office/drawing/2014/main" xmlns="" id="{0C429FB7-CEE2-4AF0-AB74-CBDD9C8472E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1904" r="24791"/>
          <a:stretch/>
        </p:blipFill>
        <p:spPr>
          <a:xfrm>
            <a:off x="6400800" y="3"/>
            <a:ext cx="6400801" cy="8229600"/>
          </a:xfrm>
          <a:prstGeom prst="rect">
            <a:avLst/>
          </a:prstGeom>
        </p:spPr>
      </p:pic>
      <p:sp>
        <p:nvSpPr>
          <p:cNvPr id="5" name="Title 4">
            <a:extLst>
              <a:ext uri="{FF2B5EF4-FFF2-40B4-BE49-F238E27FC236}">
                <a16:creationId xmlns:a16="http://schemas.microsoft.com/office/drawing/2014/main" xmlns="" id="{3F49BE6A-3DC3-4E0F-8F05-B5B69A09971F}"/>
              </a:ext>
            </a:extLst>
          </p:cNvPr>
          <p:cNvSpPr>
            <a:spLocks noGrp="1"/>
          </p:cNvSpPr>
          <p:nvPr>
            <p:ph type="title"/>
          </p:nvPr>
        </p:nvSpPr>
        <p:spPr>
          <a:xfrm>
            <a:off x="640082" y="438158"/>
            <a:ext cx="5133976" cy="1590678"/>
          </a:xfrm>
        </p:spPr>
        <p:txBody>
          <a:bodyPr>
            <a:normAutofit/>
          </a:bodyPr>
          <a:lstStyle/>
          <a:p>
            <a:r>
              <a:rPr lang="en-US" sz="5400" b="0" dirty="0">
                <a:solidFill>
                  <a:srgbClr val="FF0000"/>
                </a:solidFill>
                <a:effectLst/>
                <a:latin typeface="Open Sans"/>
              </a:rPr>
              <a:t>Complainant</a:t>
            </a:r>
          </a:p>
        </p:txBody>
      </p:sp>
      <p:sp>
        <p:nvSpPr>
          <p:cNvPr id="8" name="TextBox 7">
            <a:extLst>
              <a:ext uri="{FF2B5EF4-FFF2-40B4-BE49-F238E27FC236}">
                <a16:creationId xmlns:a16="http://schemas.microsoft.com/office/drawing/2014/main" xmlns="" id="{96325C46-3387-4B30-B223-FA6722AC4E9E}"/>
              </a:ext>
            </a:extLst>
          </p:cNvPr>
          <p:cNvSpPr txBox="1"/>
          <p:nvPr/>
        </p:nvSpPr>
        <p:spPr>
          <a:xfrm>
            <a:off x="640086" y="3245472"/>
            <a:ext cx="4443346" cy="2473181"/>
          </a:xfrm>
          <a:prstGeom prst="rect">
            <a:avLst/>
          </a:prstGeom>
          <a:noFill/>
        </p:spPr>
        <p:txBody>
          <a:bodyPr wrap="square" lIns="87062" tIns="43531" rIns="87062" bIns="43531" rtlCol="0">
            <a:spAutoFit/>
          </a:bodyPr>
          <a:lstStyle/>
          <a:p>
            <a:r>
              <a:rPr lang="en-US" sz="3100" dirty="0">
                <a:solidFill>
                  <a:schemeClr val="tx1">
                    <a:lumMod val="95000"/>
                    <a:lumOff val="5000"/>
                  </a:schemeClr>
                </a:solidFill>
                <a:latin typeface="Open Sans"/>
              </a:rPr>
              <a:t>Means a person who is alleged to be the victim of conduct th</a:t>
            </a:r>
            <a:r>
              <a:rPr lang="en-US" sz="3100" dirty="0">
                <a:solidFill>
                  <a:srgbClr val="FF0000"/>
                </a:solidFill>
                <a:latin typeface="Open Sans"/>
              </a:rPr>
              <a:t>a</a:t>
            </a:r>
            <a:r>
              <a:rPr lang="en-US" sz="3100" dirty="0">
                <a:solidFill>
                  <a:schemeClr val="tx1">
                    <a:lumMod val="95000"/>
                    <a:lumOff val="5000"/>
                  </a:schemeClr>
                </a:solidFill>
                <a:latin typeface="Open Sans"/>
              </a:rPr>
              <a:t>t could constitute sexual </a:t>
            </a:r>
            <a:r>
              <a:rPr lang="en-US" sz="3100" dirty="0" smtClean="0">
                <a:solidFill>
                  <a:schemeClr val="tx1">
                    <a:lumMod val="95000"/>
                    <a:lumOff val="5000"/>
                  </a:schemeClr>
                </a:solidFill>
                <a:latin typeface="Open Sans"/>
              </a:rPr>
              <a:t>harassment.</a:t>
            </a:r>
            <a:endParaRPr lang="en-US" sz="3100" dirty="0">
              <a:solidFill>
                <a:schemeClr val="tx1">
                  <a:lumMod val="95000"/>
                  <a:lumOff val="5000"/>
                </a:schemeClr>
              </a:solidFill>
              <a:latin typeface="Open Sans"/>
            </a:endParaRPr>
          </a:p>
        </p:txBody>
      </p:sp>
      <p:pic>
        <p:nvPicPr>
          <p:cNvPr id="11" name="Picture 10" descr="A close up of a sign&#10;&#10;Description automatically generated">
            <a:extLst>
              <a:ext uri="{FF2B5EF4-FFF2-40B4-BE49-F238E27FC236}">
                <a16:creationId xmlns:a16="http://schemas.microsoft.com/office/drawing/2014/main" xmlns="" id="{16800F62-A4A8-48C5-8B09-B73A328756A2}"/>
              </a:ext>
            </a:extLst>
          </p:cNvPr>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12" name="Picture 11" descr="A close up of a tree&#10;&#10;Description automatically generated">
            <a:extLst>
              <a:ext uri="{FF2B5EF4-FFF2-40B4-BE49-F238E27FC236}">
                <a16:creationId xmlns:a16="http://schemas.microsoft.com/office/drawing/2014/main" xmlns="" id="{343B82F9-7303-4FDB-ABB0-F200D9EA9EC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5606" r="5070"/>
          <a:stretch/>
        </p:blipFill>
        <p:spPr>
          <a:xfrm>
            <a:off x="6400800" y="3"/>
            <a:ext cx="6400801" cy="8229600"/>
          </a:xfrm>
          <a:prstGeom prst="rect">
            <a:avLst/>
          </a:prstGeom>
        </p:spPr>
      </p:pic>
      <p:sp>
        <p:nvSpPr>
          <p:cNvPr id="13" name="Rectangle 12">
            <a:extLst>
              <a:ext uri="{FF2B5EF4-FFF2-40B4-BE49-F238E27FC236}">
                <a16:creationId xmlns:a16="http://schemas.microsoft.com/office/drawing/2014/main" xmlns="" id="{B2041363-D325-4558-B62B-A3DCEFAB48A0}"/>
              </a:ext>
            </a:extLst>
          </p:cNvPr>
          <p:cNvSpPr/>
          <p:nvPr/>
        </p:nvSpPr>
        <p:spPr>
          <a:xfrm>
            <a:off x="6898543" y="537213"/>
            <a:ext cx="6393127" cy="82296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p>
          <a:p>
            <a:pPr algn="ctr"/>
            <a:endParaRPr lang="en-US" sz="3100" dirty="0"/>
          </a:p>
          <a:p>
            <a:pPr algn="ctr"/>
            <a:endParaRPr lang="en-US" sz="3100" dirty="0"/>
          </a:p>
          <a:p>
            <a:pPr algn="ctr"/>
            <a:endParaRPr lang="en-US" sz="3100" dirty="0"/>
          </a:p>
          <a:p>
            <a:pPr algn="ctr"/>
            <a:endParaRPr lang="en-US" sz="3100" dirty="0"/>
          </a:p>
          <a:p>
            <a:pPr algn="ctr"/>
            <a:endParaRPr lang="en-US" sz="3100" dirty="0"/>
          </a:p>
          <a:p>
            <a:pPr algn="ctr"/>
            <a:endParaRPr lang="en-US" sz="3100" dirty="0"/>
          </a:p>
          <a:p>
            <a:pPr algn="ctr"/>
            <a:r>
              <a:rPr lang="en-US" sz="3200" dirty="0">
                <a:solidFill>
                  <a:srgbClr val="FFFF00"/>
                </a:solidFill>
                <a:latin typeface="Open Sans" panose="020B0606030504020204"/>
              </a:rPr>
              <a:t>34 C.F.R. §106.30</a:t>
            </a:r>
            <a:endParaRPr lang="en-US" sz="3200" dirty="0">
              <a:solidFill>
                <a:srgbClr val="FFFF00"/>
              </a:solidFill>
              <a:latin typeface="Open Sans" panose="020B0606030504020204"/>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363776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25195" y="545845"/>
            <a:ext cx="4867587" cy="1131210"/>
          </a:xfrm>
        </p:spPr>
        <p:txBody>
          <a:bodyPr>
            <a:normAutofit/>
          </a:bodyPr>
          <a:lstStyle/>
          <a:p>
            <a:pPr algn="l"/>
            <a:r>
              <a:rPr lang="en-US" sz="3600" b="0" dirty="0">
                <a:solidFill>
                  <a:srgbClr val="FF0000"/>
                </a:solidFill>
                <a:effectLst/>
                <a:latin typeface="Open Sans" panose="020B0606030504020204"/>
              </a:rPr>
              <a:t>Formal complaint</a:t>
            </a:r>
          </a:p>
        </p:txBody>
      </p:sp>
      <p:sp>
        <p:nvSpPr>
          <p:cNvPr id="14" name="TextBox 13">
            <a:extLst>
              <a:ext uri="{FF2B5EF4-FFF2-40B4-BE49-F238E27FC236}">
                <a16:creationId xmlns:a16="http://schemas.microsoft.com/office/drawing/2014/main" xmlns="" id="{D473B44A-6331-414F-BF86-A87DFF2841FF}"/>
              </a:ext>
            </a:extLst>
          </p:cNvPr>
          <p:cNvSpPr txBox="1"/>
          <p:nvPr/>
        </p:nvSpPr>
        <p:spPr>
          <a:xfrm>
            <a:off x="1057112" y="2281632"/>
            <a:ext cx="4443346" cy="3288788"/>
          </a:xfrm>
          <a:prstGeom prst="rect">
            <a:avLst/>
          </a:prstGeom>
          <a:noFill/>
        </p:spPr>
        <p:txBody>
          <a:bodyPr wrap="square" lIns="87062" tIns="43531" rIns="87062" bIns="43531" rtlCol="0">
            <a:spAutoFit/>
          </a:bodyPr>
          <a:lstStyle/>
          <a:p>
            <a:r>
              <a:rPr lang="en-US" sz="2600" dirty="0">
                <a:latin typeface="Open Sans"/>
              </a:rPr>
              <a:t>Means a document filed by a Complainant or signed by the Title IX Coordinator alleging sexual harassment against a Respondent </a:t>
            </a:r>
            <a:r>
              <a:rPr lang="en-US" sz="2600" u="sng" dirty="0">
                <a:solidFill>
                  <a:srgbClr val="FF0000"/>
                </a:solidFill>
                <a:latin typeface="Open Sans"/>
              </a:rPr>
              <a:t>and</a:t>
            </a:r>
            <a:r>
              <a:rPr lang="en-US" sz="2600" dirty="0">
                <a:latin typeface="Open Sans"/>
              </a:rPr>
              <a:t> requesting that you investigate the allegation of sexual </a:t>
            </a:r>
            <a:r>
              <a:rPr lang="en-US" sz="2600" dirty="0" smtClean="0">
                <a:latin typeface="Open Sans"/>
              </a:rPr>
              <a:t>harassment.</a:t>
            </a:r>
            <a:endParaRPr lang="en-US" sz="2600" dirty="0">
              <a:latin typeface="Open Sans"/>
            </a:endParaRPr>
          </a:p>
        </p:txBody>
      </p:sp>
      <p:pic>
        <p:nvPicPr>
          <p:cNvPr id="21" name="Picture 20" descr="A close up of a sign&#10;&#10;Description automatically generated">
            <a:extLst>
              <a:ext uri="{FF2B5EF4-FFF2-40B4-BE49-F238E27FC236}">
                <a16:creationId xmlns:a16="http://schemas.microsoft.com/office/drawing/2014/main" xmlns="" id="{B0348D0F-5B36-4808-991B-2625A0AC7F8C}"/>
              </a:ext>
            </a:extLst>
          </p:cNvPr>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20" name="Picture 19" descr="A picture containing building, person, outdoor, person&#10;&#10;Description automatically generated">
            <a:extLst>
              <a:ext uri="{FF2B5EF4-FFF2-40B4-BE49-F238E27FC236}">
                <a16:creationId xmlns:a16="http://schemas.microsoft.com/office/drawing/2014/main" xmlns="" id="{05E1A58A-919D-41BA-BFDA-EA8EDC55895C}"/>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9718" t="763" r="21752" b="465"/>
          <a:stretch/>
        </p:blipFill>
        <p:spPr>
          <a:xfrm>
            <a:off x="6400801" y="3"/>
            <a:ext cx="6400801" cy="8229600"/>
          </a:xfrm>
          <a:prstGeom prst="rect">
            <a:avLst/>
          </a:prstGeom>
        </p:spPr>
      </p:pic>
      <p:sp>
        <p:nvSpPr>
          <p:cNvPr id="28" name="Rectangle 27">
            <a:extLst>
              <a:ext uri="{FF2B5EF4-FFF2-40B4-BE49-F238E27FC236}">
                <a16:creationId xmlns:a16="http://schemas.microsoft.com/office/drawing/2014/main" xmlns="" id="{9AF178AD-F1F0-4FF7-8CE2-8B6C0D38C7DA}"/>
              </a:ext>
            </a:extLst>
          </p:cNvPr>
          <p:cNvSpPr/>
          <p:nvPr/>
        </p:nvSpPr>
        <p:spPr>
          <a:xfrm>
            <a:off x="6408473" y="0"/>
            <a:ext cx="6393127" cy="8229600"/>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r>
              <a:rPr lang="en-US" sz="3200" dirty="0">
                <a:solidFill>
                  <a:schemeClr val="bg1"/>
                </a:solidFill>
                <a:latin typeface="Open Sans"/>
              </a:rPr>
              <a:t>34 C.F.R. §106.30</a:t>
            </a:r>
            <a:endParaRPr lang="en-US" sz="3200" dirty="0">
              <a:solidFill>
                <a:schemeClr val="bg1"/>
              </a:solidFill>
              <a:latin typeface="Open Sans"/>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173312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ir of sunglasses on a table&#10;&#10;Description automatically generated">
            <a:extLst>
              <a:ext uri="{FF2B5EF4-FFF2-40B4-BE49-F238E27FC236}">
                <a16:creationId xmlns:a16="http://schemas.microsoft.com/office/drawing/2014/main" xmlns="" id="{0C429FB7-CEE2-4AF0-AB74-CBDD9C8472E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1904" r="24791"/>
          <a:stretch/>
        </p:blipFill>
        <p:spPr>
          <a:xfrm>
            <a:off x="6400800" y="3"/>
            <a:ext cx="6400801" cy="8229600"/>
          </a:xfrm>
          <a:prstGeom prst="rect">
            <a:avLst/>
          </a:prstGeom>
        </p:spPr>
      </p:pic>
      <p:sp>
        <p:nvSpPr>
          <p:cNvPr id="5" name="Title 4">
            <a:extLst>
              <a:ext uri="{FF2B5EF4-FFF2-40B4-BE49-F238E27FC236}">
                <a16:creationId xmlns:a16="http://schemas.microsoft.com/office/drawing/2014/main" xmlns="" id="{3F49BE6A-3DC3-4E0F-8F05-B5B69A09971F}"/>
              </a:ext>
            </a:extLst>
          </p:cNvPr>
          <p:cNvSpPr>
            <a:spLocks noGrp="1"/>
          </p:cNvSpPr>
          <p:nvPr>
            <p:ph type="title"/>
          </p:nvPr>
        </p:nvSpPr>
        <p:spPr>
          <a:xfrm>
            <a:off x="640082" y="438158"/>
            <a:ext cx="5133976" cy="1590678"/>
          </a:xfrm>
        </p:spPr>
        <p:txBody>
          <a:bodyPr>
            <a:normAutofit/>
          </a:bodyPr>
          <a:lstStyle/>
          <a:p>
            <a:r>
              <a:rPr lang="en-US" sz="3600" b="0" dirty="0">
                <a:solidFill>
                  <a:srgbClr val="FF0000"/>
                </a:solidFill>
                <a:effectLst/>
                <a:latin typeface="Open Sans"/>
              </a:rPr>
              <a:t>Sexual harassment</a:t>
            </a:r>
          </a:p>
        </p:txBody>
      </p:sp>
      <p:sp>
        <p:nvSpPr>
          <p:cNvPr id="8" name="TextBox 7">
            <a:extLst>
              <a:ext uri="{FF2B5EF4-FFF2-40B4-BE49-F238E27FC236}">
                <a16:creationId xmlns:a16="http://schemas.microsoft.com/office/drawing/2014/main" xmlns="" id="{96325C46-3387-4B30-B223-FA6722AC4E9E}"/>
              </a:ext>
            </a:extLst>
          </p:cNvPr>
          <p:cNvSpPr txBox="1"/>
          <p:nvPr/>
        </p:nvSpPr>
        <p:spPr>
          <a:xfrm>
            <a:off x="640086" y="1794518"/>
            <a:ext cx="4443346" cy="4242896"/>
          </a:xfrm>
          <a:prstGeom prst="rect">
            <a:avLst/>
          </a:prstGeom>
          <a:noFill/>
        </p:spPr>
        <p:txBody>
          <a:bodyPr wrap="square" lIns="87062" tIns="43531" rIns="87062" bIns="43531" rtlCol="0">
            <a:spAutoFit/>
          </a:bodyPr>
          <a:lstStyle/>
          <a:p>
            <a:r>
              <a:rPr lang="en-US" dirty="0">
                <a:latin typeface="Open Sans"/>
              </a:rPr>
              <a:t>Means conduct on the basis of sex that satisfies one or more of the following: </a:t>
            </a:r>
          </a:p>
          <a:p>
            <a:endParaRPr lang="en-US" dirty="0"/>
          </a:p>
          <a:p>
            <a:pPr marL="326482" indent="-326482">
              <a:buAutoNum type="arabicParenBoth"/>
            </a:pPr>
            <a:r>
              <a:rPr lang="en-US" dirty="0">
                <a:latin typeface="Open Sans"/>
              </a:rPr>
              <a:t>A you employee who conditions the provision of an aid, benefit, or service of on an individual’s participation in unwelcome sexual conduct; </a:t>
            </a:r>
          </a:p>
          <a:p>
            <a:pPr marL="326482" indent="-326482">
              <a:buAutoNum type="arabicParenBoth"/>
            </a:pPr>
            <a:endParaRPr lang="en-US" dirty="0">
              <a:latin typeface="Open Sans"/>
            </a:endParaRPr>
          </a:p>
          <a:p>
            <a:pPr marL="326482" indent="-326482">
              <a:buFontTx/>
              <a:buAutoNum type="arabicParenBoth"/>
            </a:pPr>
            <a:r>
              <a:rPr lang="en-US" dirty="0">
                <a:latin typeface="Open Sans"/>
              </a:rPr>
              <a:t>Unwelcome conduct determined by a reasonable person to be so severe, pervasive, and objectively offensive that it effectively denies a person equal access to </a:t>
            </a:r>
            <a:r>
              <a:rPr lang="en-US" dirty="0" err="1">
                <a:latin typeface="Open Sans"/>
              </a:rPr>
              <a:t>you’s</a:t>
            </a:r>
            <a:r>
              <a:rPr lang="en-US" dirty="0">
                <a:latin typeface="Open Sans"/>
              </a:rPr>
              <a:t> education program or activity; or </a:t>
            </a:r>
          </a:p>
          <a:p>
            <a:pPr marL="326482" indent="-326482">
              <a:buAutoNum type="arabicParenBoth"/>
            </a:pPr>
            <a:endParaRPr lang="en-US" dirty="0">
              <a:latin typeface="+mj-lt"/>
            </a:endParaRPr>
          </a:p>
        </p:txBody>
      </p:sp>
      <p:sp>
        <p:nvSpPr>
          <p:cNvPr id="9" name="TextBox 8">
            <a:extLst>
              <a:ext uri="{FF2B5EF4-FFF2-40B4-BE49-F238E27FC236}">
                <a16:creationId xmlns:a16="http://schemas.microsoft.com/office/drawing/2014/main" xmlns="" id="{5562B99F-6998-446D-8EFD-9C218E712D8B}"/>
              </a:ext>
            </a:extLst>
          </p:cNvPr>
          <p:cNvSpPr txBox="1"/>
          <p:nvPr/>
        </p:nvSpPr>
        <p:spPr>
          <a:xfrm>
            <a:off x="640086" y="4936830"/>
            <a:ext cx="4443346" cy="364911"/>
          </a:xfrm>
          <a:prstGeom prst="rect">
            <a:avLst/>
          </a:prstGeom>
          <a:noFill/>
        </p:spPr>
        <p:txBody>
          <a:bodyPr wrap="square" lIns="87062" tIns="43531" rIns="87062" bIns="43531" rtlCol="0">
            <a:spAutoFit/>
          </a:bodyPr>
          <a:lstStyle/>
          <a:p>
            <a:endParaRPr lang="en-US" dirty="0">
              <a:latin typeface="+mj-lt"/>
            </a:endParaRPr>
          </a:p>
        </p:txBody>
      </p:sp>
      <p:sp>
        <p:nvSpPr>
          <p:cNvPr id="10" name="TextBox 9">
            <a:extLst>
              <a:ext uri="{FF2B5EF4-FFF2-40B4-BE49-F238E27FC236}">
                <a16:creationId xmlns:a16="http://schemas.microsoft.com/office/drawing/2014/main" xmlns="" id="{678DEA90-DF6A-4CE6-B130-C4E01E3DFBCD}"/>
              </a:ext>
            </a:extLst>
          </p:cNvPr>
          <p:cNvSpPr txBox="1"/>
          <p:nvPr/>
        </p:nvSpPr>
        <p:spPr>
          <a:xfrm>
            <a:off x="640086" y="6628173"/>
            <a:ext cx="4443346" cy="364911"/>
          </a:xfrm>
          <a:prstGeom prst="rect">
            <a:avLst/>
          </a:prstGeom>
          <a:noFill/>
        </p:spPr>
        <p:txBody>
          <a:bodyPr wrap="square" lIns="87062" tIns="43531" rIns="87062" bIns="43531" rtlCol="0">
            <a:spAutoFit/>
          </a:bodyPr>
          <a:lstStyle/>
          <a:p>
            <a:endParaRPr lang="en-US" dirty="0">
              <a:latin typeface="+mj-lt"/>
            </a:endParaRPr>
          </a:p>
        </p:txBody>
      </p:sp>
      <p:pic>
        <p:nvPicPr>
          <p:cNvPr id="11" name="Picture 10" descr="A close up of a sign&#10;&#10;Description automatically generated">
            <a:extLst>
              <a:ext uri="{FF2B5EF4-FFF2-40B4-BE49-F238E27FC236}">
                <a16:creationId xmlns:a16="http://schemas.microsoft.com/office/drawing/2014/main" xmlns="" id="{16800F62-A4A8-48C5-8B09-B73A328756A2}"/>
              </a:ext>
            </a:extLst>
          </p:cNvPr>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12" name="Picture 11" descr="A close up of a tree&#10;&#10;Description automatically generated">
            <a:extLst>
              <a:ext uri="{FF2B5EF4-FFF2-40B4-BE49-F238E27FC236}">
                <a16:creationId xmlns:a16="http://schemas.microsoft.com/office/drawing/2014/main" xmlns="" id="{343B82F9-7303-4FDB-ABB0-F200D9EA9EC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5606" r="5070"/>
          <a:stretch/>
        </p:blipFill>
        <p:spPr>
          <a:xfrm>
            <a:off x="6400800" y="3"/>
            <a:ext cx="6400801" cy="8229600"/>
          </a:xfrm>
          <a:prstGeom prst="rect">
            <a:avLst/>
          </a:prstGeom>
        </p:spPr>
      </p:pic>
      <p:sp>
        <p:nvSpPr>
          <p:cNvPr id="13" name="Rectangle 12">
            <a:extLst>
              <a:ext uri="{FF2B5EF4-FFF2-40B4-BE49-F238E27FC236}">
                <a16:creationId xmlns:a16="http://schemas.microsoft.com/office/drawing/2014/main" xmlns="" id="{B2041363-D325-4558-B62B-A3DCEFAB48A0}"/>
              </a:ext>
            </a:extLst>
          </p:cNvPr>
          <p:cNvSpPr/>
          <p:nvPr/>
        </p:nvSpPr>
        <p:spPr>
          <a:xfrm>
            <a:off x="6898543" y="537213"/>
            <a:ext cx="6393127" cy="82296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r>
              <a:rPr lang="en-US" sz="3200" dirty="0">
                <a:solidFill>
                  <a:schemeClr val="bg1"/>
                </a:solidFill>
                <a:latin typeface="Open Sans"/>
              </a:rPr>
              <a:t>34 C.F.R. §106.30</a:t>
            </a:r>
            <a:endParaRPr lang="en-US" sz="3200" dirty="0">
              <a:solidFill>
                <a:schemeClr val="bg1"/>
              </a:solidFill>
              <a:latin typeface="Open Sans"/>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363776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E7DCA99-B883-4B4A-A0F0-AF696870F9B4}"/>
              </a:ext>
            </a:extLst>
          </p:cNvPr>
          <p:cNvSpPr/>
          <p:nvPr/>
        </p:nvSpPr>
        <p:spPr>
          <a:xfrm>
            <a:off x="1321908" y="1120148"/>
            <a:ext cx="10867445" cy="3381634"/>
          </a:xfrm>
          <a:prstGeom prst="rect">
            <a:avLst/>
          </a:prstGeom>
        </p:spPr>
        <p:txBody>
          <a:bodyPr wrap="square" lIns="87062" tIns="43531" rIns="87062" bIns="43531">
            <a:spAutoFit/>
          </a:bodyPr>
          <a:lstStyle/>
          <a:p>
            <a:pPr>
              <a:lnSpc>
                <a:spcPct val="115000"/>
              </a:lnSpc>
              <a:spcAft>
                <a:spcPts val="952"/>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sz="3700" dirty="0">
                <a:latin typeface="Open Sans"/>
              </a:rPr>
              <a:t>(3) “Sexual assault” as defined in 20 U.S.C. 1092(f)(6)(A)(v), “dating violence” as defined in 34 U.S.C. 12291(a)(10), “domestic violence” as defined in 34 U.S.C. 12291(a)(8), or “stalking” as defined in 34 U.S.C. 12291(a)(30). </a:t>
            </a:r>
            <a:endParaRPr lang="en-US" sz="3700" dirty="0">
              <a:solidFill>
                <a:srgbClr val="FF0000"/>
              </a:solidFill>
              <a:latin typeface="Open Sans"/>
            </a:endParaRPr>
          </a:p>
        </p:txBody>
      </p:sp>
    </p:spTree>
    <p:extLst>
      <p:ext uri="{BB962C8B-B14F-4D97-AF65-F5344CB8AC3E}">
        <p14:creationId xmlns:p14="http://schemas.microsoft.com/office/powerpoint/2010/main" xmlns="" val="269296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sert road&#10;&#10;Description automatically generated">
            <a:extLst>
              <a:ext uri="{FF2B5EF4-FFF2-40B4-BE49-F238E27FC236}">
                <a16:creationId xmlns:a16="http://schemas.microsoft.com/office/drawing/2014/main" xmlns="" id="{C2F96D1F-D051-407F-B5CC-14C02A58E92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572" r="2322"/>
          <a:stretch/>
        </p:blipFill>
        <p:spPr>
          <a:xfrm>
            <a:off x="4" y="3"/>
            <a:ext cx="6102459" cy="8229600"/>
          </a:xfrm>
          <a:prstGeom prst="rect">
            <a:avLst/>
          </a:prstGeom>
        </p:spPr>
      </p:pic>
      <p:sp>
        <p:nvSpPr>
          <p:cNvPr id="15" name="Rectangle 14">
            <a:extLst>
              <a:ext uri="{FF2B5EF4-FFF2-40B4-BE49-F238E27FC236}">
                <a16:creationId xmlns:a16="http://schemas.microsoft.com/office/drawing/2014/main" xmlns="" id="{E33CDE4C-14DA-445A-B2FA-7FE4EC0A8FE1}"/>
              </a:ext>
            </a:extLst>
          </p:cNvPr>
          <p:cNvSpPr/>
          <p:nvPr/>
        </p:nvSpPr>
        <p:spPr>
          <a:xfrm>
            <a:off x="4" y="3"/>
            <a:ext cx="6102459" cy="8229600"/>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699150" y="438161"/>
            <a:ext cx="4867587" cy="1131210"/>
          </a:xfrm>
        </p:spPr>
        <p:txBody>
          <a:bodyPr>
            <a:normAutofit fontScale="90000"/>
          </a:bodyPr>
          <a:lstStyle/>
          <a:p>
            <a:pPr algn="l"/>
            <a:r>
              <a:rPr lang="en-US" sz="5800" b="0" dirty="0">
                <a:solidFill>
                  <a:srgbClr val="FF0000"/>
                </a:solidFill>
                <a:effectLst/>
                <a:latin typeface="Open Sans"/>
              </a:rPr>
              <a:t>Respondent</a:t>
            </a:r>
          </a:p>
        </p:txBody>
      </p:sp>
      <p:sp>
        <p:nvSpPr>
          <p:cNvPr id="29" name="TextBox 28">
            <a:extLst>
              <a:ext uri="{FF2B5EF4-FFF2-40B4-BE49-F238E27FC236}">
                <a16:creationId xmlns:a16="http://schemas.microsoft.com/office/drawing/2014/main" xmlns="" id="{14810A96-D282-48AE-91F7-8AB7A82B8465}"/>
              </a:ext>
            </a:extLst>
          </p:cNvPr>
          <p:cNvSpPr txBox="1"/>
          <p:nvPr/>
        </p:nvSpPr>
        <p:spPr>
          <a:xfrm>
            <a:off x="6699150" y="2274575"/>
            <a:ext cx="5545485" cy="2780957"/>
          </a:xfrm>
          <a:prstGeom prst="rect">
            <a:avLst/>
          </a:prstGeom>
          <a:noFill/>
        </p:spPr>
        <p:txBody>
          <a:bodyPr wrap="square" lIns="87062" tIns="43531" rIns="87062" bIns="43531" rtlCol="0">
            <a:spAutoFit/>
          </a:bodyPr>
          <a:lstStyle/>
          <a:p>
            <a:r>
              <a:rPr lang="en-US" sz="3500" dirty="0">
                <a:latin typeface="Open Sans"/>
              </a:rPr>
              <a:t>Means an individual who has been reported to be the perpetrator of condu</a:t>
            </a:r>
            <a:r>
              <a:rPr lang="en-US" sz="3500" dirty="0">
                <a:solidFill>
                  <a:srgbClr val="FF0000"/>
                </a:solidFill>
                <a:latin typeface="Open Sans"/>
              </a:rPr>
              <a:t>c</a:t>
            </a:r>
            <a:r>
              <a:rPr lang="en-US" sz="3500" dirty="0">
                <a:latin typeface="Open Sans"/>
              </a:rPr>
              <a:t>t that could constitute sexual harassment</a:t>
            </a:r>
          </a:p>
        </p:txBody>
      </p:sp>
      <p:sp>
        <p:nvSpPr>
          <p:cNvPr id="13" name="TextBox 12">
            <a:extLst>
              <a:ext uri="{FF2B5EF4-FFF2-40B4-BE49-F238E27FC236}">
                <a16:creationId xmlns:a16="http://schemas.microsoft.com/office/drawing/2014/main" xmlns="" id="{A7D8C9BC-448C-49C1-9EE1-690BE7ECA0A1}"/>
              </a:ext>
            </a:extLst>
          </p:cNvPr>
          <p:cNvSpPr txBox="1"/>
          <p:nvPr/>
        </p:nvSpPr>
        <p:spPr>
          <a:xfrm>
            <a:off x="556974" y="5878391"/>
            <a:ext cx="4295275" cy="580355"/>
          </a:xfrm>
          <a:prstGeom prst="rect">
            <a:avLst/>
          </a:prstGeom>
          <a:noFill/>
        </p:spPr>
        <p:txBody>
          <a:bodyPr wrap="square" lIns="87062" tIns="43531" rIns="87062" bIns="43531" rtlCol="0">
            <a:spAutoFit/>
          </a:bodyPr>
          <a:lstStyle/>
          <a:p>
            <a:pPr algn="ctr"/>
            <a:r>
              <a:rPr lang="en-US" sz="3200" dirty="0">
                <a:solidFill>
                  <a:schemeClr val="bg1"/>
                </a:solidFill>
                <a:latin typeface="Open Sans"/>
              </a:rPr>
              <a:t>34 C.F.R. §106.30</a:t>
            </a:r>
          </a:p>
        </p:txBody>
      </p:sp>
    </p:spTree>
    <p:custDataLst>
      <p:tags r:id="rId1"/>
    </p:custDataLst>
    <p:extLst>
      <p:ext uri="{BB962C8B-B14F-4D97-AF65-F5344CB8AC3E}">
        <p14:creationId xmlns:p14="http://schemas.microsoft.com/office/powerpoint/2010/main" xmlns="" val="69871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7D2FA-75E5-4488-A8CA-E8B681475A5A}"/>
              </a:ext>
            </a:extLst>
          </p:cNvPr>
          <p:cNvSpPr>
            <a:spLocks noGrp="1"/>
          </p:cNvSpPr>
          <p:nvPr>
            <p:ph type="title"/>
          </p:nvPr>
        </p:nvSpPr>
        <p:spPr/>
        <p:txBody>
          <a:bodyPr/>
          <a:lstStyle/>
          <a:p>
            <a:endParaRPr lang="en-US"/>
          </a:p>
        </p:txBody>
      </p:sp>
      <p:pic>
        <p:nvPicPr>
          <p:cNvPr id="3" name="Picture 2" descr="A road with a sunset in the background&#10;&#10;Description automatically generated">
            <a:extLst>
              <a:ext uri="{FF2B5EF4-FFF2-40B4-BE49-F238E27FC236}">
                <a16:creationId xmlns:a16="http://schemas.microsoft.com/office/drawing/2014/main" xmlns="" id="{8C461F91-8F30-4972-AD8F-20FE246E95E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863" t="15625" r="3863" b="6519"/>
          <a:stretch/>
        </p:blipFill>
        <p:spPr>
          <a:xfrm>
            <a:off x="1" y="3"/>
            <a:ext cx="12801600" cy="8229600"/>
          </a:xfrm>
          <a:prstGeom prst="rect">
            <a:avLst/>
          </a:prstGeom>
        </p:spPr>
      </p:pic>
      <p:sp>
        <p:nvSpPr>
          <p:cNvPr id="5" name="Rectangle 4">
            <a:extLst>
              <a:ext uri="{FF2B5EF4-FFF2-40B4-BE49-F238E27FC236}">
                <a16:creationId xmlns:a16="http://schemas.microsoft.com/office/drawing/2014/main" xmlns="" id="{DA8D1AAB-8CCF-4DDF-96D1-8AFA6BAC1241}"/>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xmlns="" id="{8455C123-2B65-4EE4-BA11-37E8B66E5FB0}"/>
              </a:ext>
            </a:extLst>
          </p:cNvPr>
          <p:cNvSpPr/>
          <p:nvPr/>
        </p:nvSpPr>
        <p:spPr>
          <a:xfrm>
            <a:off x="2416816" y="3567222"/>
            <a:ext cx="7747948" cy="2090628"/>
          </a:xfrm>
          <a:prstGeom prst="rect">
            <a:avLst/>
          </a:prstGeom>
          <a:ln/>
        </p:spPr>
        <p:style>
          <a:lnRef idx="3">
            <a:schemeClr val="lt1"/>
          </a:lnRef>
          <a:fillRef idx="1">
            <a:schemeClr val="dk1"/>
          </a:fillRef>
          <a:effectRef idx="1">
            <a:schemeClr val="dk1"/>
          </a:effectRef>
          <a:fontRef idx="minor">
            <a:schemeClr val="lt1"/>
          </a:fontRef>
        </p:style>
        <p:txBody>
          <a:bodyPr lIns="87062" tIns="43531" rIns="87062" bIns="43531" rtlCol="0" anchor="ctr"/>
          <a:lstStyle/>
          <a:p>
            <a:pPr lvl="0" algn="ctr"/>
            <a:r>
              <a:rPr lang="en-US" sz="4800" dirty="0">
                <a:solidFill>
                  <a:srgbClr val="FFFF00"/>
                </a:solidFill>
                <a:latin typeface="Open Sans" panose="020B0606030504020204"/>
              </a:rPr>
              <a:t>Your Response to Sexual Harassment</a:t>
            </a:r>
          </a:p>
          <a:p>
            <a:pPr algn="ctr"/>
            <a:endParaRPr lang="en-US" sz="3100" dirty="0">
              <a:solidFill>
                <a:schemeClr val="bg1"/>
              </a:solidFill>
              <a:latin typeface="+mj-lt"/>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256941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8FA61-5B76-4F4E-80C3-51B3D64725AF}"/>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noAutofit/>
          </a:bodyPr>
          <a:lstStyle/>
          <a:p>
            <a:r>
              <a:rPr lang="en-US" sz="5400" b="0" dirty="0">
                <a:effectLst/>
                <a:latin typeface="Open Sans"/>
              </a:rPr>
              <a:t>34 CFR §106.44</a:t>
            </a:r>
          </a:p>
        </p:txBody>
      </p:sp>
      <p:sp>
        <p:nvSpPr>
          <p:cNvPr id="3" name="Content Placeholder 2">
            <a:extLst>
              <a:ext uri="{FF2B5EF4-FFF2-40B4-BE49-F238E27FC236}">
                <a16:creationId xmlns:a16="http://schemas.microsoft.com/office/drawing/2014/main" xmlns="" id="{9A5B93A6-C708-4444-BDC6-7448601C1BF4}"/>
              </a:ext>
            </a:extLst>
          </p:cNvPr>
          <p:cNvSpPr>
            <a:spLocks noGrp="1"/>
          </p:cNvSpPr>
          <p:nvPr>
            <p:ph idx="1"/>
          </p:nvPr>
        </p:nvSpPr>
        <p:spPr/>
        <p:txBody>
          <a:bodyPr>
            <a:normAutofit fontScale="92500" lnSpcReduction="10000"/>
          </a:bodyPr>
          <a:lstStyle/>
          <a:p>
            <a:pPr marL="0" indent="0">
              <a:buNone/>
            </a:pPr>
            <a:endParaRPr lang="en-US" sz="2600" dirty="0">
              <a:latin typeface="Open Sans"/>
            </a:endParaRPr>
          </a:p>
          <a:p>
            <a:pPr marL="0" indent="0">
              <a:buNone/>
            </a:pPr>
            <a:r>
              <a:rPr lang="en-US" sz="2600" dirty="0">
                <a:latin typeface="Open Sans"/>
              </a:rPr>
              <a:t>When you have actual knowledge of sexual-harassment, </a:t>
            </a:r>
            <a:r>
              <a:rPr lang="en-US" sz="2600" dirty="0">
                <a:solidFill>
                  <a:srgbClr val="FF0000"/>
                </a:solidFill>
                <a:latin typeface="Open Sans"/>
              </a:rPr>
              <a:t>you must respond promptly</a:t>
            </a:r>
            <a:r>
              <a:rPr lang="en-US" sz="2600" dirty="0">
                <a:latin typeface="Open Sans"/>
              </a:rPr>
              <a:t> in a manner that is not deliberately </a:t>
            </a:r>
            <a:r>
              <a:rPr lang="en-US" sz="2600" dirty="0" smtClean="0">
                <a:latin typeface="Open Sans"/>
              </a:rPr>
              <a:t>indifferent.</a:t>
            </a:r>
            <a:r>
              <a:rPr lang="en-US" sz="2600" dirty="0">
                <a:latin typeface="Open Sans"/>
              </a:rPr>
              <a:t/>
            </a:r>
            <a:br>
              <a:rPr lang="en-US" sz="2600" dirty="0">
                <a:latin typeface="Open Sans"/>
              </a:rPr>
            </a:br>
            <a:r>
              <a:rPr lang="en-US" sz="2600" dirty="0">
                <a:latin typeface="Open Sans"/>
              </a:rPr>
              <a:t/>
            </a:r>
            <a:br>
              <a:rPr lang="en-US" sz="2600" dirty="0">
                <a:latin typeface="Open Sans"/>
              </a:rPr>
            </a:br>
            <a:r>
              <a:rPr lang="en-US" sz="2600" dirty="0">
                <a:latin typeface="Open Sans"/>
              </a:rPr>
              <a:t>You must treat complainants and respondents equitably by offering supportive measures to </a:t>
            </a:r>
            <a:r>
              <a:rPr lang="en-US" sz="2600" dirty="0" smtClean="0">
                <a:latin typeface="Open Sans"/>
              </a:rPr>
              <a:t>both.</a:t>
            </a:r>
            <a:r>
              <a:rPr lang="en-US" sz="2600" dirty="0">
                <a:latin typeface="Open Sans"/>
              </a:rPr>
              <a:t/>
            </a:r>
            <a:br>
              <a:rPr lang="en-US" sz="2600" dirty="0">
                <a:latin typeface="Open Sans"/>
              </a:rPr>
            </a:br>
            <a:r>
              <a:rPr lang="en-US" sz="2600" dirty="0">
                <a:latin typeface="Open Sans"/>
              </a:rPr>
              <a:t/>
            </a:r>
            <a:br>
              <a:rPr lang="en-US" sz="2600" dirty="0">
                <a:latin typeface="Open Sans"/>
              </a:rPr>
            </a:br>
            <a:r>
              <a:rPr lang="en-US" sz="2600" dirty="0">
                <a:latin typeface="Open Sans"/>
              </a:rPr>
              <a:t>Must follow grievance process of compliance with section 106.45 before the imposition of any disciplinary sanctions.</a:t>
            </a:r>
            <a:r>
              <a:rPr lang="en-US" sz="2600" dirty="0"/>
              <a:t/>
            </a:r>
            <a:br>
              <a:rPr lang="en-US" sz="2600" dirty="0"/>
            </a:br>
            <a:endParaRPr lang="en-US" sz="2600" dirty="0"/>
          </a:p>
        </p:txBody>
      </p:sp>
    </p:spTree>
    <p:extLst>
      <p:ext uri="{BB962C8B-B14F-4D97-AF65-F5344CB8AC3E}">
        <p14:creationId xmlns:p14="http://schemas.microsoft.com/office/powerpoint/2010/main" xmlns="" val="326485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8FA61-5B76-4F4E-80C3-51B3D64725AF}"/>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no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9A5B93A6-C708-4444-BDC6-7448601C1BF4}"/>
              </a:ext>
            </a:extLst>
          </p:cNvPr>
          <p:cNvSpPr>
            <a:spLocks noGrp="1"/>
          </p:cNvSpPr>
          <p:nvPr>
            <p:ph idx="1"/>
          </p:nvPr>
        </p:nvSpPr>
        <p:spPr/>
        <p:txBody>
          <a:bodyPr>
            <a:normAutofit/>
          </a:bodyPr>
          <a:lstStyle/>
          <a:p>
            <a:pPr marL="0" indent="0">
              <a:buNone/>
            </a:pPr>
            <a:endParaRPr lang="en-US" sz="2600" dirty="0"/>
          </a:p>
          <a:p>
            <a:pPr marL="0" indent="0">
              <a:buNone/>
            </a:pPr>
            <a:r>
              <a:rPr lang="en-US" sz="2200" dirty="0">
                <a:latin typeface="Open Sans"/>
              </a:rPr>
              <a:t>When you have actual knowledge of sexual-harassment, you </a:t>
            </a:r>
            <a:r>
              <a:rPr lang="en-US" sz="2200" dirty="0">
                <a:solidFill>
                  <a:srgbClr val="FF0000"/>
                </a:solidFill>
                <a:latin typeface="Open Sans"/>
              </a:rPr>
              <a:t>must respond promptly</a:t>
            </a:r>
            <a:r>
              <a:rPr lang="en-US" sz="2200" dirty="0">
                <a:latin typeface="Open Sans"/>
              </a:rPr>
              <a:t> in a manner that is not deliberately </a:t>
            </a:r>
            <a:r>
              <a:rPr lang="en-US" sz="2200" dirty="0" smtClean="0">
                <a:latin typeface="Open Sans"/>
              </a:rPr>
              <a:t>indifferent.</a:t>
            </a:r>
            <a:r>
              <a:rPr lang="en-US" sz="2200" dirty="0">
                <a:latin typeface="Open Sans"/>
              </a:rPr>
              <a:t/>
            </a:r>
            <a:br>
              <a:rPr lang="en-US" sz="2200" dirty="0">
                <a:latin typeface="Open Sans"/>
              </a:rPr>
            </a:br>
            <a:r>
              <a:rPr lang="en-US" sz="2200" dirty="0">
                <a:latin typeface="Open Sans"/>
              </a:rPr>
              <a:t/>
            </a:r>
            <a:br>
              <a:rPr lang="en-US" sz="2200" dirty="0">
                <a:latin typeface="Open Sans"/>
              </a:rPr>
            </a:br>
            <a:r>
              <a:rPr lang="en-US" sz="2200" dirty="0">
                <a:latin typeface="Open Sans"/>
              </a:rPr>
              <a:t>you must provide the full range of support and measures available to all Complainants and Respondents. </a:t>
            </a:r>
            <a:r>
              <a:rPr lang="en-US" sz="2600" dirty="0">
                <a:latin typeface="Open Sans"/>
              </a:rPr>
              <a:t/>
            </a:r>
            <a:br>
              <a:rPr lang="en-US" sz="2600" dirty="0">
                <a:latin typeface="Open Sans"/>
              </a:rPr>
            </a:br>
            <a:endParaRPr lang="en-US" sz="2600" dirty="0">
              <a:latin typeface="Open Sans"/>
            </a:endParaRPr>
          </a:p>
        </p:txBody>
      </p:sp>
    </p:spTree>
    <p:extLst>
      <p:ext uri="{BB962C8B-B14F-4D97-AF65-F5344CB8AC3E}">
        <p14:creationId xmlns:p14="http://schemas.microsoft.com/office/powerpoint/2010/main" xmlns="" val="326485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FD5595-8410-4018-9189-BAB1B319CA72}"/>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chor="ctr">
            <a:normAutofit/>
          </a:bodyPr>
          <a:lstStyle/>
          <a:p>
            <a:r>
              <a:rPr lang="en-US" sz="5400" b="0" dirty="0">
                <a:effectLst/>
                <a:latin typeface="Open Sans"/>
              </a:rPr>
              <a:t>34 C.F.R. §106.44</a:t>
            </a:r>
          </a:p>
        </p:txBody>
      </p:sp>
      <p:sp>
        <p:nvSpPr>
          <p:cNvPr id="3" name="Content Placeholder 2">
            <a:extLst>
              <a:ext uri="{FF2B5EF4-FFF2-40B4-BE49-F238E27FC236}">
                <a16:creationId xmlns:a16="http://schemas.microsoft.com/office/drawing/2014/main" xmlns="" id="{70FD4922-2C3D-45BE-B412-7E84868EB94D}"/>
              </a:ext>
            </a:extLst>
          </p:cNvPr>
          <p:cNvSpPr>
            <a:spLocks noGrp="1"/>
          </p:cNvSpPr>
          <p:nvPr>
            <p:ph idx="1"/>
          </p:nvPr>
        </p:nvSpPr>
        <p:spPr/>
        <p:style>
          <a:lnRef idx="0">
            <a:schemeClr val="dk1"/>
          </a:lnRef>
          <a:fillRef idx="3">
            <a:schemeClr val="dk1"/>
          </a:fillRef>
          <a:effectRef idx="3">
            <a:schemeClr val="dk1"/>
          </a:effectRef>
          <a:fontRef idx="minor">
            <a:schemeClr val="lt1"/>
          </a:fontRef>
        </p:style>
        <p:txBody>
          <a:bodyPr>
            <a:normAutofit/>
          </a:bodyPr>
          <a:lstStyle/>
          <a:p>
            <a:pPr marL="0" indent="0">
              <a:buNone/>
            </a:pPr>
            <a:r>
              <a:rPr lang="en-US" sz="5800" dirty="0">
                <a:latin typeface="Open Sans"/>
              </a:rPr>
              <a:t>If Complainant files a Formal Complaint, you must follow a grievance process that complies with §106.45.</a:t>
            </a:r>
          </a:p>
        </p:txBody>
      </p:sp>
    </p:spTree>
    <p:extLst>
      <p:ext uri="{BB962C8B-B14F-4D97-AF65-F5344CB8AC3E}">
        <p14:creationId xmlns:p14="http://schemas.microsoft.com/office/powerpoint/2010/main" xmlns="" val="321686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8C67E-B86D-4609-ADEE-51DF8C5FD48B}"/>
              </a:ext>
            </a:extLst>
          </p:cNvPr>
          <p:cNvSpPr>
            <a:spLocks noGrp="1"/>
          </p:cNvSpPr>
          <p:nvPr>
            <p:ph type="title"/>
          </p:nvPr>
        </p:nvSpPr>
        <p:spPr/>
        <p:txBody>
          <a:bodyPr anchor="ctr">
            <a:normAutofit/>
          </a:bodyPr>
          <a:lstStyle/>
          <a:p>
            <a:r>
              <a:rPr lang="en-US" sz="5100" b="1" dirty="0">
                <a:solidFill>
                  <a:srgbClr val="0070C0"/>
                </a:solidFill>
                <a:latin typeface="Open Sans"/>
                <a:cs typeface="Angsana New" panose="020B0502040204020203" pitchFamily="18" charset="-34"/>
              </a:rPr>
              <a:t>UNDERSTAND</a:t>
            </a:r>
          </a:p>
        </p:txBody>
      </p:sp>
      <p:graphicFrame>
        <p:nvGraphicFramePr>
          <p:cNvPr id="5" name="Content Placeholder 2">
            <a:extLst>
              <a:ext uri="{FF2B5EF4-FFF2-40B4-BE49-F238E27FC236}">
                <a16:creationId xmlns:a16="http://schemas.microsoft.com/office/drawing/2014/main" xmlns="" id="{F61ECFA9-CDD2-4EC4-B9C8-601CC59BD9AA}"/>
              </a:ext>
            </a:extLst>
          </p:cNvPr>
          <p:cNvGraphicFramePr>
            <a:graphicFrameLocks noGrp="1"/>
          </p:cNvGraphicFramePr>
          <p:nvPr>
            <p:ph idx="1"/>
            <p:extLst>
              <p:ext uri="{D42A27DB-BD31-4B8C-83A1-F6EECF244321}">
                <p14:modId xmlns:p14="http://schemas.microsoft.com/office/powerpoint/2010/main" xmlns="" val="2650728135"/>
              </p:ext>
            </p:extLst>
          </p:nvPr>
        </p:nvGraphicFramePr>
        <p:xfrm>
          <a:off x="1120142" y="2524122"/>
          <a:ext cx="10561319" cy="4619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613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sitting, table, mirror, water&#10;&#10;Description automatically generated">
            <a:extLst>
              <a:ext uri="{FF2B5EF4-FFF2-40B4-BE49-F238E27FC236}">
                <a16:creationId xmlns:a16="http://schemas.microsoft.com/office/drawing/2014/main" xmlns="" id="{AA2CE660-3E56-4235-9F73-69FBCA2BE14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21" t="14570" b="14570"/>
          <a:stretch/>
        </p:blipFill>
        <p:spPr>
          <a:xfrm>
            <a:off x="1" y="3"/>
            <a:ext cx="12801600" cy="8229600"/>
          </a:xfrm>
          <a:prstGeom prst="rect">
            <a:avLst/>
          </a:prstGeom>
        </p:spPr>
      </p:pic>
      <p:sp>
        <p:nvSpPr>
          <p:cNvPr id="33" name="Rectangle 32">
            <a:extLst>
              <a:ext uri="{FF2B5EF4-FFF2-40B4-BE49-F238E27FC236}">
                <a16:creationId xmlns:a16="http://schemas.microsoft.com/office/drawing/2014/main" xmlns="" id="{77510D7A-5136-49F7-B760-C11E730F65D7}"/>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xmlns="" id="{544C272E-A638-4F9B-9009-E575111FFEDB}"/>
              </a:ext>
            </a:extLst>
          </p:cNvPr>
          <p:cNvSpPr/>
          <p:nvPr/>
        </p:nvSpPr>
        <p:spPr>
          <a:xfrm>
            <a:off x="2496827" y="3429001"/>
            <a:ext cx="7747948" cy="110871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87062" tIns="43531" rIns="87062" bIns="43531" rtlCol="0" anchor="ctr"/>
          <a:lstStyle/>
          <a:p>
            <a:pPr algn="ctr"/>
            <a:r>
              <a:rPr lang="en-US" sz="3600" dirty="0" smtClean="0">
                <a:solidFill>
                  <a:srgbClr val="00B050"/>
                </a:solidFill>
                <a:latin typeface="Open Sans"/>
              </a:rPr>
              <a:t>Richard Rasmussen</a:t>
            </a:r>
            <a:r>
              <a:rPr lang="en-US" sz="3100" b="1" i="1" dirty="0">
                <a:solidFill>
                  <a:srgbClr val="00B050"/>
                </a:solidFill>
                <a:latin typeface="Open Sans"/>
              </a:rPr>
              <a:t/>
            </a:r>
            <a:br>
              <a:rPr lang="en-US" sz="3100" b="1" i="1" dirty="0">
                <a:solidFill>
                  <a:srgbClr val="00B050"/>
                </a:solidFill>
                <a:latin typeface="Open Sans"/>
              </a:rPr>
            </a:br>
            <a:r>
              <a:rPr lang="en-US" sz="1100" b="1" i="1" dirty="0">
                <a:solidFill>
                  <a:srgbClr val="FF0000"/>
                </a:solidFill>
              </a:rPr>
              <a:t>	</a:t>
            </a:r>
            <a:r>
              <a:rPr lang="en-US" sz="1100" dirty="0">
                <a:solidFill>
                  <a:srgbClr val="FF0000"/>
                </a:solidFill>
              </a:rPr>
              <a:t>								</a:t>
            </a:r>
            <a:r>
              <a:rPr lang="en-US" sz="1100" b="1" dirty="0">
                <a:solidFill>
                  <a:srgbClr val="FFFF00"/>
                </a:solidFill>
              </a:rPr>
              <a:t>Copyright © 2020 Diligence, LLC </a:t>
            </a:r>
            <a:endParaRPr lang="en-US" sz="3100" dirty="0">
              <a:solidFill>
                <a:srgbClr val="FFFF00"/>
              </a:solidFill>
              <a:latin typeface="+mj-lt"/>
              <a:ea typeface="Open Sans" panose="020B0606030504020204" pitchFamily="34" charset="0"/>
              <a:cs typeface="Open Sans" panose="020B0606030504020204" pitchFamily="34" charset="0"/>
            </a:endParaRPr>
          </a:p>
        </p:txBody>
      </p:sp>
      <p:pic>
        <p:nvPicPr>
          <p:cNvPr id="32" name="Picture 31" descr="A picture containing drawing&#10;&#10;Description automatically generated">
            <a:extLst>
              <a:ext uri="{FF2B5EF4-FFF2-40B4-BE49-F238E27FC236}">
                <a16:creationId xmlns:a16="http://schemas.microsoft.com/office/drawing/2014/main" xmlns="" id="{CFBF3DD2-849D-443B-B685-86A1B55FAE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68385" y="7433995"/>
            <a:ext cx="2864833" cy="568738"/>
          </a:xfrm>
          <a:prstGeom prst="rect">
            <a:avLst/>
          </a:prstGeom>
        </p:spPr>
      </p:pic>
    </p:spTree>
    <p:custDataLst>
      <p:tags r:id="rId1"/>
    </p:custDataLst>
    <p:extLst>
      <p:ext uri="{BB962C8B-B14F-4D97-AF65-F5344CB8AC3E}">
        <p14:creationId xmlns:p14="http://schemas.microsoft.com/office/powerpoint/2010/main" xmlns="" val="186854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56E96-7EBC-43B5-BE48-0114CF000A71}"/>
              </a:ext>
            </a:extLst>
          </p:cNvPr>
          <p:cNvSpPr>
            <a:spLocks noGrp="1"/>
          </p:cNvSpPr>
          <p:nvPr>
            <p:ph type="title"/>
          </p:nvPr>
        </p:nvSpPr>
        <p:spPr/>
        <p:txBody>
          <a:bodyPr>
            <a:normAutofit/>
          </a:bodyPr>
          <a:lstStyle/>
          <a:p>
            <a:pPr algn="ctr"/>
            <a:r>
              <a:rPr lang="en-US" sz="3500" b="0" dirty="0">
                <a:effectLst/>
                <a:latin typeface="Open Sans"/>
              </a:rPr>
              <a:t>Responding to Formal Complaints of Sexual Harassment </a:t>
            </a:r>
            <a:r>
              <a:rPr lang="en-US" dirty="0">
                <a:latin typeface="Open Sans"/>
              </a:rPr>
              <a:t/>
            </a:r>
            <a:br>
              <a:rPr lang="en-US" dirty="0">
                <a:latin typeface="Open Sans"/>
              </a:rPr>
            </a:br>
            <a:r>
              <a:rPr lang="en-US" sz="2800" b="0" dirty="0">
                <a:solidFill>
                  <a:srgbClr val="FFFF00"/>
                </a:solidFill>
                <a:effectLst/>
                <a:latin typeface="Open Sans"/>
              </a:rPr>
              <a:t>34 C.F.R. §106.45</a:t>
            </a:r>
          </a:p>
        </p:txBody>
      </p:sp>
      <p:sp>
        <p:nvSpPr>
          <p:cNvPr id="3" name="Content Placeholder 2">
            <a:extLst>
              <a:ext uri="{FF2B5EF4-FFF2-40B4-BE49-F238E27FC236}">
                <a16:creationId xmlns:a16="http://schemas.microsoft.com/office/drawing/2014/main" xmlns="" id="{00867D11-77DA-4DF2-B5DA-BCDF00DF594D}"/>
              </a:ext>
            </a:extLst>
          </p:cNvPr>
          <p:cNvSpPr>
            <a:spLocks noGrp="1"/>
          </p:cNvSpPr>
          <p:nvPr>
            <p:ph idx="1"/>
          </p:nvPr>
        </p:nvSpPr>
        <p:spPr/>
        <p:style>
          <a:lnRef idx="3">
            <a:schemeClr val="lt1"/>
          </a:lnRef>
          <a:fillRef idx="1">
            <a:schemeClr val="accent3"/>
          </a:fillRef>
          <a:effectRef idx="1">
            <a:schemeClr val="accent3"/>
          </a:effectRef>
          <a:fontRef idx="minor">
            <a:schemeClr val="lt1"/>
          </a:fontRef>
        </p:style>
        <p:txBody>
          <a:bodyPr>
            <a:normAutofit/>
          </a:bodyPr>
          <a:lstStyle/>
          <a:p>
            <a:pPr marL="0" indent="0">
              <a:buNone/>
            </a:pPr>
            <a:r>
              <a:rPr lang="en-US" sz="4200" dirty="0">
                <a:solidFill>
                  <a:schemeClr val="bg1"/>
                </a:solidFill>
                <a:latin typeface="Open Sans"/>
              </a:rPr>
              <a:t>Be aware: Your treatment of a Complainant or a Respondent in response to a formal complaint of sexual harassment may constitute discrimination on the basis of sex under Title IX. </a:t>
            </a:r>
          </a:p>
          <a:p>
            <a:endParaRPr lang="en-US" dirty="0"/>
          </a:p>
        </p:txBody>
      </p:sp>
    </p:spTree>
    <p:extLst>
      <p:ext uri="{BB962C8B-B14F-4D97-AF65-F5344CB8AC3E}">
        <p14:creationId xmlns:p14="http://schemas.microsoft.com/office/powerpoint/2010/main" xmlns="" val="2894645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sert road&#10;&#10;Description automatically generated">
            <a:extLst>
              <a:ext uri="{FF2B5EF4-FFF2-40B4-BE49-F238E27FC236}">
                <a16:creationId xmlns:a16="http://schemas.microsoft.com/office/drawing/2014/main" xmlns="" id="{C2F96D1F-D051-407F-B5CC-14C02A58E92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572" r="2322"/>
          <a:stretch/>
        </p:blipFill>
        <p:spPr>
          <a:xfrm>
            <a:off x="4" y="3"/>
            <a:ext cx="6102459" cy="8229600"/>
          </a:xfrm>
          <a:prstGeom prst="rect">
            <a:avLst/>
          </a:prstGeom>
        </p:spPr>
      </p:pic>
      <p:sp>
        <p:nvSpPr>
          <p:cNvPr id="15" name="Rectangle 14">
            <a:extLst>
              <a:ext uri="{FF2B5EF4-FFF2-40B4-BE49-F238E27FC236}">
                <a16:creationId xmlns:a16="http://schemas.microsoft.com/office/drawing/2014/main" xmlns="" id="{E33CDE4C-14DA-445A-B2FA-7FE4EC0A8FE1}"/>
              </a:ext>
            </a:extLst>
          </p:cNvPr>
          <p:cNvSpPr/>
          <p:nvPr/>
        </p:nvSpPr>
        <p:spPr>
          <a:xfrm>
            <a:off x="4" y="3"/>
            <a:ext cx="6102459" cy="8229600"/>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699150" y="438161"/>
            <a:ext cx="4867587" cy="1131210"/>
          </a:xfrm>
        </p:spPr>
        <p:txBody>
          <a:bodyPr>
            <a:normAutofit fontScale="90000"/>
          </a:bodyPr>
          <a:lstStyle/>
          <a:p>
            <a:pPr lvl="0" algn="l"/>
            <a:r>
              <a:rPr lang="en-US" b="0" dirty="0">
                <a:solidFill>
                  <a:srgbClr val="FF0000"/>
                </a:solidFill>
                <a:effectLst/>
                <a:latin typeface="Open Sans"/>
              </a:rPr>
              <a:t>Grievance</a:t>
            </a:r>
            <a:r>
              <a:rPr lang="en-US" b="0" dirty="0">
                <a:solidFill>
                  <a:srgbClr val="FF0000"/>
                </a:solidFill>
                <a:effectLst/>
              </a:rPr>
              <a:t> Process </a:t>
            </a:r>
            <a:r>
              <a:rPr lang="en-US" sz="3100" dirty="0">
                <a:solidFill>
                  <a:srgbClr val="FF0000"/>
                </a:solidFill>
              </a:rPr>
              <a:t/>
            </a:r>
            <a:br>
              <a:rPr lang="en-US" sz="3100" dirty="0">
                <a:solidFill>
                  <a:srgbClr val="FF0000"/>
                </a:solidFill>
              </a:rPr>
            </a:br>
            <a:endParaRPr lang="en-US" sz="3100" dirty="0">
              <a:solidFill>
                <a:srgbClr val="FF0000"/>
              </a:solidFill>
              <a:latin typeface="Lato Light" panose="020F0302020204030203" pitchFamily="34" charset="0"/>
            </a:endParaRPr>
          </a:p>
        </p:txBody>
      </p:sp>
      <p:sp>
        <p:nvSpPr>
          <p:cNvPr id="29" name="TextBox 28">
            <a:extLst>
              <a:ext uri="{FF2B5EF4-FFF2-40B4-BE49-F238E27FC236}">
                <a16:creationId xmlns:a16="http://schemas.microsoft.com/office/drawing/2014/main" xmlns="" id="{14810A96-D282-48AE-91F7-8AB7A82B8465}"/>
              </a:ext>
            </a:extLst>
          </p:cNvPr>
          <p:cNvSpPr txBox="1"/>
          <p:nvPr/>
        </p:nvSpPr>
        <p:spPr>
          <a:xfrm>
            <a:off x="6699150" y="1691649"/>
            <a:ext cx="5545485" cy="1042020"/>
          </a:xfrm>
          <a:prstGeom prst="rect">
            <a:avLst/>
          </a:prstGeom>
          <a:noFill/>
        </p:spPr>
        <p:txBody>
          <a:bodyPr wrap="square" lIns="87062" tIns="43531" rIns="87062" bIns="43531" rtlCol="0">
            <a:spAutoFit/>
          </a:bodyPr>
          <a:lstStyle/>
          <a:p>
            <a:pPr lvl="0"/>
            <a:r>
              <a:rPr lang="en-US" sz="2200" dirty="0">
                <a:latin typeface="Open Sans"/>
              </a:rPr>
              <a:t>Must be concluded in a “Reasonably Prompt Time </a:t>
            </a:r>
            <a:r>
              <a:rPr lang="en-US" sz="2200" dirty="0" smtClean="0">
                <a:latin typeface="Open Sans"/>
              </a:rPr>
              <a:t>Frame.” </a:t>
            </a:r>
            <a:r>
              <a:rPr lang="en-US" sz="2200" dirty="0">
                <a:latin typeface="Open Sans"/>
              </a:rPr>
              <a:t>(No more “60 days!”)</a:t>
            </a:r>
          </a:p>
          <a:p>
            <a:endParaRPr lang="en-US" dirty="0">
              <a:latin typeface="+mj-lt"/>
            </a:endParaRPr>
          </a:p>
        </p:txBody>
      </p:sp>
      <p:sp>
        <p:nvSpPr>
          <p:cNvPr id="31" name="TextBox 30">
            <a:extLst>
              <a:ext uri="{FF2B5EF4-FFF2-40B4-BE49-F238E27FC236}">
                <a16:creationId xmlns:a16="http://schemas.microsoft.com/office/drawing/2014/main" xmlns="" id="{499F507B-EAF5-4E3D-B907-C54BC300C131}"/>
              </a:ext>
            </a:extLst>
          </p:cNvPr>
          <p:cNvSpPr txBox="1"/>
          <p:nvPr/>
        </p:nvSpPr>
        <p:spPr>
          <a:xfrm>
            <a:off x="6699150" y="4046225"/>
            <a:ext cx="5545485" cy="2119238"/>
          </a:xfrm>
          <a:prstGeom prst="rect">
            <a:avLst/>
          </a:prstGeom>
          <a:noFill/>
        </p:spPr>
        <p:txBody>
          <a:bodyPr wrap="square" lIns="87062" tIns="43531" rIns="87062" bIns="43531" rtlCol="0">
            <a:spAutoFit/>
          </a:bodyPr>
          <a:lstStyle/>
          <a:p>
            <a:pPr lvl="0"/>
            <a:r>
              <a:rPr lang="en-US" sz="2200" dirty="0">
                <a:latin typeface="Open Sans"/>
              </a:rPr>
              <a:t>Good cause for delays may include </a:t>
            </a:r>
            <a:r>
              <a:rPr lang="en-US" sz="2200" dirty="0">
                <a:solidFill>
                  <a:srgbClr val="FF0000"/>
                </a:solidFill>
                <a:latin typeface="Open Sans"/>
              </a:rPr>
              <a:t>considerations</a:t>
            </a:r>
            <a:r>
              <a:rPr lang="en-US" sz="2200" dirty="0">
                <a:latin typeface="Open Sans"/>
              </a:rPr>
              <a:t> such as the absence of a party, a party’s advisor, or a witness; concurrent law enforcement activity; or the need for language assistance or accommodation of </a:t>
            </a:r>
            <a:r>
              <a:rPr lang="en-US" sz="2200" dirty="0" smtClean="0">
                <a:latin typeface="Open Sans"/>
              </a:rPr>
              <a:t>disabilities. </a:t>
            </a:r>
            <a:endParaRPr lang="en-US" sz="2200" dirty="0">
              <a:latin typeface="Open Sans"/>
            </a:endParaRPr>
          </a:p>
        </p:txBody>
      </p:sp>
      <p:sp>
        <p:nvSpPr>
          <p:cNvPr id="13" name="TextBox 12">
            <a:extLst>
              <a:ext uri="{FF2B5EF4-FFF2-40B4-BE49-F238E27FC236}">
                <a16:creationId xmlns:a16="http://schemas.microsoft.com/office/drawing/2014/main" xmlns="" id="{A7D8C9BC-448C-49C1-9EE1-690BE7ECA0A1}"/>
              </a:ext>
            </a:extLst>
          </p:cNvPr>
          <p:cNvSpPr txBox="1"/>
          <p:nvPr/>
        </p:nvSpPr>
        <p:spPr>
          <a:xfrm>
            <a:off x="556974" y="5878391"/>
            <a:ext cx="4295275" cy="580355"/>
          </a:xfrm>
          <a:prstGeom prst="rect">
            <a:avLst/>
          </a:prstGeom>
          <a:noFill/>
        </p:spPr>
        <p:txBody>
          <a:bodyPr wrap="square" lIns="87062" tIns="43531" rIns="87062" bIns="43531" rtlCol="0">
            <a:spAutoFit/>
          </a:bodyPr>
          <a:lstStyle/>
          <a:p>
            <a:pPr algn="ctr"/>
            <a:r>
              <a:rPr lang="en-US" sz="3200" dirty="0">
                <a:solidFill>
                  <a:schemeClr val="bg1"/>
                </a:solidFill>
                <a:latin typeface="Open Sans"/>
              </a:rPr>
              <a:t>34 C.F.R. §106.45</a:t>
            </a:r>
          </a:p>
        </p:txBody>
      </p:sp>
    </p:spTree>
    <p:custDataLst>
      <p:tags r:id="rId1"/>
    </p:custDataLst>
    <p:extLst>
      <p:ext uri="{BB962C8B-B14F-4D97-AF65-F5344CB8AC3E}">
        <p14:creationId xmlns:p14="http://schemas.microsoft.com/office/powerpoint/2010/main" xmlns="" val="69871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149A9-1A98-4352-8EE0-C86B8BFAB857}"/>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sz="5400" b="0" dirty="0">
                <a:solidFill>
                  <a:schemeClr val="bg1"/>
                </a:solidFill>
                <a:effectLst/>
                <a:latin typeface="Open Sans"/>
              </a:rPr>
              <a:t>34 C.F.R. §106.45</a:t>
            </a:r>
          </a:p>
        </p:txBody>
      </p:sp>
      <p:sp>
        <p:nvSpPr>
          <p:cNvPr id="3" name="Content Placeholder 2">
            <a:extLst>
              <a:ext uri="{FF2B5EF4-FFF2-40B4-BE49-F238E27FC236}">
                <a16:creationId xmlns:a16="http://schemas.microsoft.com/office/drawing/2014/main" xmlns="" id="{CE3703D8-EA0B-44A5-9847-819B1E20546D}"/>
              </a:ext>
            </a:extLst>
          </p:cNvPr>
          <p:cNvSpPr>
            <a:spLocks noGrp="1"/>
          </p:cNvSpPr>
          <p:nvPr>
            <p:ph idx="1"/>
          </p:nvPr>
        </p:nvSpPr>
        <p:spPr/>
        <p:txBody>
          <a:bodyPr>
            <a:normAutofit/>
          </a:bodyPr>
          <a:lstStyle/>
          <a:p>
            <a:pPr marL="0" indent="0">
              <a:buNone/>
            </a:pPr>
            <a:r>
              <a:rPr lang="en-US" sz="3500" dirty="0">
                <a:latin typeface="Open Sans"/>
              </a:rPr>
              <a:t>Requires an objective evaluation of all relevant evidence – including both inculpatory and exculpatory evidence – and provide that credibility determinations may not be based on a person’s status as a Complainant, Respondent, or </a:t>
            </a:r>
            <a:r>
              <a:rPr lang="en-US" sz="3500" dirty="0" smtClean="0">
                <a:latin typeface="Open Sans"/>
              </a:rPr>
              <a:t>witness.</a:t>
            </a:r>
            <a:endParaRPr lang="en-US" sz="3500" dirty="0">
              <a:latin typeface="Open Sans"/>
            </a:endParaRPr>
          </a:p>
          <a:p>
            <a:endParaRPr lang="en-US" dirty="0"/>
          </a:p>
        </p:txBody>
      </p:sp>
    </p:spTree>
    <p:extLst>
      <p:ext uri="{BB962C8B-B14F-4D97-AF65-F5344CB8AC3E}">
        <p14:creationId xmlns:p14="http://schemas.microsoft.com/office/powerpoint/2010/main" xmlns="" val="2142671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9D9EA-B41B-4658-BE42-71121DDCC3D4}"/>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5F755307-FA36-4A8F-9517-FE410EC51F45}"/>
              </a:ext>
            </a:extLst>
          </p:cNvPr>
          <p:cNvSpPr>
            <a:spLocks noGrp="1"/>
          </p:cNvSpPr>
          <p:nvPr>
            <p:ph idx="1"/>
          </p:nvPr>
        </p:nvSpPr>
        <p:spPr/>
        <p:txBody>
          <a:bodyPr>
            <a:normAutofit/>
          </a:bodyPr>
          <a:lstStyle/>
          <a:p>
            <a:pPr marL="0" indent="0">
              <a:buNone/>
            </a:pPr>
            <a:r>
              <a:rPr lang="en-US" sz="3500" dirty="0">
                <a:effectLst/>
                <a:latin typeface="Open Sans"/>
              </a:rPr>
              <a:t>Requires that the Title IX Coordinator, </a:t>
            </a:r>
            <a:r>
              <a:rPr lang="en-US" sz="3500" u="sng" dirty="0">
                <a:solidFill>
                  <a:srgbClr val="FFFF00"/>
                </a:solidFill>
                <a:effectLst/>
                <a:latin typeface="Open Sans"/>
              </a:rPr>
              <a:t>investigator, </a:t>
            </a:r>
            <a:r>
              <a:rPr lang="en-US" sz="3500" dirty="0" smtClean="0">
                <a:effectLst/>
                <a:latin typeface="Open Sans"/>
              </a:rPr>
              <a:t>Decision-Maker</a:t>
            </a:r>
            <a:r>
              <a:rPr lang="en-US" sz="3500" dirty="0">
                <a:effectLst/>
                <a:latin typeface="Open Sans"/>
              </a:rPr>
              <a:t>, or any person designated by you to facilitate an informal resolution process, </a:t>
            </a:r>
            <a:r>
              <a:rPr lang="en-US" sz="3500" dirty="0">
                <a:solidFill>
                  <a:srgbClr val="FF0000"/>
                </a:solidFill>
                <a:effectLst/>
                <a:latin typeface="Open Sans"/>
              </a:rPr>
              <a:t>not have a conflict of interest or bias for or against Complainants or Respondents or current </a:t>
            </a:r>
            <a:r>
              <a:rPr lang="en-US" sz="3500" dirty="0" smtClean="0">
                <a:solidFill>
                  <a:srgbClr val="FF0000"/>
                </a:solidFill>
                <a:effectLst/>
                <a:latin typeface="Open Sans"/>
              </a:rPr>
              <a:t>parties.</a:t>
            </a:r>
            <a:endParaRPr lang="en-US" sz="3500" dirty="0">
              <a:solidFill>
                <a:srgbClr val="FF0000"/>
              </a:solidFill>
              <a:effectLst/>
              <a:latin typeface="Open Sans"/>
            </a:endParaRPr>
          </a:p>
        </p:txBody>
      </p:sp>
    </p:spTree>
    <p:extLst>
      <p:ext uri="{BB962C8B-B14F-4D97-AF65-F5344CB8AC3E}">
        <p14:creationId xmlns:p14="http://schemas.microsoft.com/office/powerpoint/2010/main" xmlns="" val="1282135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4DB03-C80E-4D14-895F-1E12FCB83CC6}"/>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58012E2B-4A8D-486F-9A06-C9D0FFF3EEAF}"/>
              </a:ext>
            </a:extLst>
          </p:cNvPr>
          <p:cNvSpPr>
            <a:spLocks noGrp="1"/>
          </p:cNvSpPr>
          <p:nvPr>
            <p:ph idx="1"/>
          </p:nvPr>
        </p:nvSpPr>
        <p:spPr/>
        <p:txBody>
          <a:bodyPr>
            <a:noAutofit/>
          </a:bodyPr>
          <a:lstStyle/>
          <a:p>
            <a:pPr marL="0" indent="0">
              <a:buNone/>
            </a:pPr>
            <a:r>
              <a:rPr lang="en-US" sz="4600" dirty="0">
                <a:latin typeface="Open Sans"/>
              </a:rPr>
              <a:t>Requires that ALL persons involved in the Title IX process affirmatively </a:t>
            </a:r>
            <a:r>
              <a:rPr lang="en-US" sz="4600" u="sng" dirty="0">
                <a:solidFill>
                  <a:srgbClr val="FF0000"/>
                </a:solidFill>
                <a:latin typeface="Open Sans"/>
              </a:rPr>
              <a:t>avoid prejudgment </a:t>
            </a:r>
            <a:r>
              <a:rPr lang="en-US" sz="4600" dirty="0">
                <a:latin typeface="Open Sans"/>
              </a:rPr>
              <a:t>of the facts at issue, conflicts of interest, and </a:t>
            </a:r>
            <a:r>
              <a:rPr lang="en-US" sz="4600" dirty="0" smtClean="0">
                <a:latin typeface="Open Sans"/>
              </a:rPr>
              <a:t>bias.</a:t>
            </a:r>
            <a:endParaRPr lang="en-US" sz="4600" b="1" dirty="0">
              <a:latin typeface="Open Sans"/>
            </a:endParaRPr>
          </a:p>
        </p:txBody>
      </p:sp>
    </p:spTree>
    <p:extLst>
      <p:ext uri="{BB962C8B-B14F-4D97-AF65-F5344CB8AC3E}">
        <p14:creationId xmlns:p14="http://schemas.microsoft.com/office/powerpoint/2010/main" xmlns="" val="274631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8A4F7-8C4A-43E4-810D-A5606A4FF94C}"/>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D33EE950-8259-4520-9A86-6289DD598BC3}"/>
              </a:ext>
            </a:extLst>
          </p:cNvPr>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n-US" sz="2600" dirty="0">
                <a:solidFill>
                  <a:schemeClr val="bg1"/>
                </a:solidFill>
                <a:latin typeface="Open Sans"/>
              </a:rPr>
              <a:t>Investigators must not rely on sex stereotypes and must promote impartial investigations and adjudications of formal complaints of sexual </a:t>
            </a:r>
            <a:r>
              <a:rPr lang="en-US" sz="2600" dirty="0" smtClean="0">
                <a:solidFill>
                  <a:schemeClr val="bg1"/>
                </a:solidFill>
                <a:latin typeface="Open Sans"/>
              </a:rPr>
              <a:t>harassment. </a:t>
            </a:r>
            <a:endParaRPr lang="en-US" sz="2600" dirty="0">
              <a:solidFill>
                <a:schemeClr val="bg1"/>
              </a:solidFill>
              <a:latin typeface="Open Sans"/>
            </a:endParaRPr>
          </a:p>
          <a:p>
            <a:pPr marL="0" indent="0">
              <a:buNone/>
            </a:pPr>
            <a:endParaRPr lang="en-US" sz="2600" dirty="0">
              <a:solidFill>
                <a:schemeClr val="bg1"/>
              </a:solidFill>
              <a:latin typeface="Open Sans"/>
            </a:endParaRPr>
          </a:p>
          <a:p>
            <a:pPr marL="0" indent="0">
              <a:buNone/>
            </a:pPr>
            <a:r>
              <a:rPr lang="en-US" sz="2600" dirty="0">
                <a:solidFill>
                  <a:schemeClr val="bg1"/>
                </a:solidFill>
                <a:latin typeface="Open Sans"/>
              </a:rPr>
              <a:t>All parties in the process must presume that the Respondent is NOT responsible for the alleged conduct until a determination regarding responsibility is made at the conclusion of the grievance </a:t>
            </a:r>
            <a:r>
              <a:rPr lang="en-US" sz="2600" dirty="0" smtClean="0">
                <a:solidFill>
                  <a:schemeClr val="bg1"/>
                </a:solidFill>
                <a:latin typeface="Open Sans"/>
              </a:rPr>
              <a:t>process. </a:t>
            </a:r>
            <a:endParaRPr lang="en-US" sz="2600" dirty="0">
              <a:solidFill>
                <a:schemeClr val="bg1"/>
              </a:solidFill>
              <a:latin typeface="Open Sans"/>
            </a:endParaRPr>
          </a:p>
          <a:p>
            <a:endParaRPr lang="en-US" dirty="0">
              <a:solidFill>
                <a:schemeClr val="bg1"/>
              </a:solidFill>
              <a:latin typeface="Open Sans"/>
            </a:endParaRPr>
          </a:p>
        </p:txBody>
      </p:sp>
    </p:spTree>
    <p:extLst>
      <p:ext uri="{BB962C8B-B14F-4D97-AF65-F5344CB8AC3E}">
        <p14:creationId xmlns:p14="http://schemas.microsoft.com/office/powerpoint/2010/main" xmlns="" val="115119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2CC8C-9E43-435E-81FD-7DDD53CD8A8B}"/>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2F54F8C6-43FC-4E95-801F-A18A58AB197A}"/>
              </a:ext>
            </a:extLst>
          </p:cNvPr>
          <p:cNvSpPr>
            <a:spLocks noGrp="1"/>
          </p:cNvSpPr>
          <p:nvPr>
            <p:ph idx="1"/>
          </p:nvPr>
        </p:nvSpPr>
        <p:spPr/>
        <p:txBody>
          <a:bodyPr>
            <a:normAutofit/>
          </a:bodyPr>
          <a:lstStyle/>
          <a:p>
            <a:pPr marL="0" indent="0">
              <a:buNone/>
            </a:pPr>
            <a:r>
              <a:rPr lang="en-US" sz="4200" dirty="0">
                <a:effectLst/>
                <a:latin typeface="Open Sans"/>
              </a:rPr>
              <a:t>Investigators must understand issues of </a:t>
            </a:r>
            <a:r>
              <a:rPr lang="en-US" sz="4200" i="1" u="sng" dirty="0">
                <a:solidFill>
                  <a:srgbClr val="FF0000"/>
                </a:solidFill>
                <a:effectLst/>
                <a:latin typeface="Open Sans"/>
              </a:rPr>
              <a:t>relevance</a:t>
            </a:r>
            <a:r>
              <a:rPr lang="en-US" sz="4200" dirty="0">
                <a:effectLst/>
                <a:latin typeface="Open Sans"/>
              </a:rPr>
              <a:t> to create an investigative report that fairly summarizes relevant </a:t>
            </a:r>
            <a:r>
              <a:rPr lang="en-US" sz="4200" dirty="0" smtClean="0">
                <a:effectLst/>
                <a:latin typeface="Open Sans"/>
              </a:rPr>
              <a:t>evidence.</a:t>
            </a:r>
            <a:endParaRPr lang="en-US" sz="4200" dirty="0">
              <a:effectLst/>
              <a:latin typeface="Open Sans"/>
            </a:endParaRPr>
          </a:p>
        </p:txBody>
      </p:sp>
    </p:spTree>
    <p:extLst>
      <p:ext uri="{BB962C8B-B14F-4D97-AF65-F5344CB8AC3E}">
        <p14:creationId xmlns:p14="http://schemas.microsoft.com/office/powerpoint/2010/main" xmlns="" val="1557512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4EEEC-DF3B-4F5C-A69B-1E60A1E4E770}"/>
              </a:ext>
            </a:extLst>
          </p:cNvPr>
          <p:cNvSpPr>
            <a:spLocks noGrp="1"/>
          </p:cNvSpPr>
          <p:nvPr>
            <p:ph type="title"/>
          </p:nvPr>
        </p:nvSpPr>
        <p:spPr/>
        <p:txBody>
          <a:bodyPr>
            <a:normAutofit/>
          </a:bodyPr>
          <a:lstStyle/>
          <a:p>
            <a:r>
              <a:rPr lang="en-US" sz="5400" b="0" dirty="0">
                <a:solidFill>
                  <a:srgbClr val="FFFF00"/>
                </a:solidFill>
                <a:effectLst/>
                <a:latin typeface="Open Sans"/>
              </a:rPr>
              <a:t>34 C.F.R. §106.45</a:t>
            </a:r>
          </a:p>
        </p:txBody>
      </p:sp>
      <p:sp>
        <p:nvSpPr>
          <p:cNvPr id="3" name="Content Placeholder 2">
            <a:extLst>
              <a:ext uri="{FF2B5EF4-FFF2-40B4-BE49-F238E27FC236}">
                <a16:creationId xmlns:a16="http://schemas.microsoft.com/office/drawing/2014/main" xmlns="" id="{57E60F6D-0CD5-4625-8D5D-36E2FB82493F}"/>
              </a:ext>
            </a:extLst>
          </p:cNvPr>
          <p:cNvSpPr>
            <a:spLocks noGrp="1"/>
          </p:cNvSpPr>
          <p:nvPr>
            <p:ph idx="1"/>
          </p:nvPr>
        </p:nvSpPr>
        <p:spPr/>
        <p:txBody>
          <a:bodyPr>
            <a:normAutofit/>
          </a:bodyPr>
          <a:lstStyle/>
          <a:p>
            <a:pPr marL="0" indent="0">
              <a:buNone/>
            </a:pPr>
            <a:r>
              <a:rPr lang="en-US" sz="5100" dirty="0">
                <a:latin typeface="Open Sans"/>
              </a:rPr>
              <a:t>Investigators must be trained to seek and develop both </a:t>
            </a:r>
            <a:r>
              <a:rPr lang="en-US" sz="5100" dirty="0">
                <a:solidFill>
                  <a:srgbClr val="FF0000"/>
                </a:solidFill>
                <a:latin typeface="Open Sans"/>
              </a:rPr>
              <a:t>inculpatory</a:t>
            </a:r>
            <a:r>
              <a:rPr lang="en-US" sz="5100" dirty="0">
                <a:latin typeface="Open Sans"/>
              </a:rPr>
              <a:t> and </a:t>
            </a:r>
            <a:r>
              <a:rPr lang="en-US" sz="5100" dirty="0">
                <a:solidFill>
                  <a:srgbClr val="00B050"/>
                </a:solidFill>
                <a:latin typeface="Open Sans"/>
              </a:rPr>
              <a:t>exculpatory</a:t>
            </a:r>
            <a:r>
              <a:rPr lang="en-US" sz="5100" dirty="0">
                <a:latin typeface="Open Sans"/>
              </a:rPr>
              <a:t> </a:t>
            </a:r>
            <a:r>
              <a:rPr lang="en-US" sz="5100" dirty="0" smtClean="0">
                <a:latin typeface="Open Sans"/>
              </a:rPr>
              <a:t>evidence.</a:t>
            </a:r>
            <a:endParaRPr lang="en-US" sz="5100" dirty="0">
              <a:latin typeface="Open Sans"/>
            </a:endParaRPr>
          </a:p>
        </p:txBody>
      </p:sp>
    </p:spTree>
    <p:extLst>
      <p:ext uri="{BB962C8B-B14F-4D97-AF65-F5344CB8AC3E}">
        <p14:creationId xmlns:p14="http://schemas.microsoft.com/office/powerpoint/2010/main" xmlns="" val="287936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BCC71-E9DB-436D-A4B5-20EA9435E3C7}"/>
              </a:ext>
            </a:extLst>
          </p:cNvPr>
          <p:cNvSpPr>
            <a:spLocks noGrp="1"/>
          </p:cNvSpPr>
          <p:nvPr>
            <p:ph type="title"/>
          </p:nvPr>
        </p:nvSpPr>
        <p:spPr/>
        <p:txBody>
          <a:bodyPr/>
          <a:lstStyle/>
          <a:p>
            <a:endParaRPr lang="en-US"/>
          </a:p>
        </p:txBody>
      </p:sp>
      <p:pic>
        <p:nvPicPr>
          <p:cNvPr id="3" name="Picture 2" descr="A close up of a rock&#10;&#10;Description automatically generated">
            <a:extLst>
              <a:ext uri="{FF2B5EF4-FFF2-40B4-BE49-F238E27FC236}">
                <a16:creationId xmlns:a16="http://schemas.microsoft.com/office/drawing/2014/main" xmlns="" id="{B34AC1D4-6E9F-40E8-BBF6-EAADD9FF4F3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4908"/>
          <a:stretch/>
        </p:blipFill>
        <p:spPr>
          <a:xfrm>
            <a:off x="0" y="3"/>
            <a:ext cx="12797989" cy="8229600"/>
          </a:xfrm>
          <a:prstGeom prst="rect">
            <a:avLst/>
          </a:prstGeom>
        </p:spPr>
      </p:pic>
      <p:sp>
        <p:nvSpPr>
          <p:cNvPr id="5" name="Rectangle 4">
            <a:extLst>
              <a:ext uri="{FF2B5EF4-FFF2-40B4-BE49-F238E27FC236}">
                <a16:creationId xmlns:a16="http://schemas.microsoft.com/office/drawing/2014/main" xmlns="" id="{DF6A530E-C8E1-4FF3-968E-971985B4FA98}"/>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xmlns="" id="{D90F5119-7D93-44BD-BF91-242D13C81087}"/>
              </a:ext>
            </a:extLst>
          </p:cNvPr>
          <p:cNvSpPr/>
          <p:nvPr/>
        </p:nvSpPr>
        <p:spPr>
          <a:xfrm>
            <a:off x="2526829" y="4160523"/>
            <a:ext cx="7747948" cy="2857500"/>
          </a:xfrm>
          <a:prstGeom prst="rect">
            <a:avLst/>
          </a:prstGeom>
          <a:ln/>
        </p:spPr>
        <p:style>
          <a:lnRef idx="3">
            <a:schemeClr val="lt1"/>
          </a:lnRef>
          <a:fillRef idx="1">
            <a:schemeClr val="dk1"/>
          </a:fillRef>
          <a:effectRef idx="1">
            <a:schemeClr val="dk1"/>
          </a:effectRef>
          <a:fontRef idx="minor">
            <a:schemeClr val="lt1"/>
          </a:fontRef>
        </p:style>
        <p:txBody>
          <a:bodyPr lIns="87062" tIns="43531" rIns="87062" bIns="43531" rtlCol="0" anchor="ctr"/>
          <a:lstStyle/>
          <a:p>
            <a:pPr algn="ctr"/>
            <a:r>
              <a:rPr lang="en-US" sz="5400" dirty="0">
                <a:latin typeface="Open Sans"/>
              </a:rPr>
              <a:t>Once you receive a formal complaint</a:t>
            </a:r>
            <a:endParaRPr lang="en-US" sz="5400" dirty="0">
              <a:latin typeface="Open Sans"/>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588930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2806A-BDE2-4771-98CD-3B961B8995AE}"/>
              </a:ext>
            </a:extLst>
          </p:cNvPr>
          <p:cNvSpPr>
            <a:spLocks noGrp="1"/>
          </p:cNvSpPr>
          <p:nvPr>
            <p:ph type="title"/>
          </p:nvPr>
        </p:nvSpPr>
        <p:spPr/>
        <p:txBody>
          <a:bodyPr>
            <a:normAutofit/>
          </a:bodyPr>
          <a:lstStyle/>
          <a:p>
            <a:pPr algn="ctr"/>
            <a:r>
              <a:rPr lang="en-US" sz="4400" b="0" dirty="0">
                <a:solidFill>
                  <a:srgbClr val="FFFF00"/>
                </a:solidFill>
                <a:effectLst/>
                <a:latin typeface="Open Sans" panose="020B0606030504020204"/>
              </a:rPr>
              <a:t>you must provide </a:t>
            </a:r>
            <a:r>
              <a:rPr lang="en-US" sz="4400" b="0" dirty="0" smtClean="0">
                <a:solidFill>
                  <a:srgbClr val="FFFF00"/>
                </a:solidFill>
                <a:effectLst/>
                <a:latin typeface="Open Sans" panose="020B0606030504020204"/>
              </a:rPr>
              <a:t>written </a:t>
            </a:r>
            <a:r>
              <a:rPr lang="en-US" sz="4400" b="0" dirty="0">
                <a:solidFill>
                  <a:srgbClr val="FFFF00"/>
                </a:solidFill>
                <a:effectLst/>
                <a:latin typeface="Open Sans" panose="020B0606030504020204"/>
              </a:rPr>
              <a:t>notice to the parties which contains:</a:t>
            </a:r>
          </a:p>
        </p:txBody>
      </p:sp>
      <p:sp>
        <p:nvSpPr>
          <p:cNvPr id="3" name="Content Placeholder 2">
            <a:extLst>
              <a:ext uri="{FF2B5EF4-FFF2-40B4-BE49-F238E27FC236}">
                <a16:creationId xmlns:a16="http://schemas.microsoft.com/office/drawing/2014/main" xmlns="" id="{1F32C38A-42AD-4C94-BB5D-E79D2F9C56DC}"/>
              </a:ext>
            </a:extLst>
          </p:cNvPr>
          <p:cNvSpPr>
            <a:spLocks noGrp="1"/>
          </p:cNvSpPr>
          <p:nvPr>
            <p:ph idx="1"/>
          </p:nvPr>
        </p:nvSpPr>
        <p:spPr/>
        <p:style>
          <a:lnRef idx="0">
            <a:schemeClr val="dk1"/>
          </a:lnRef>
          <a:fillRef idx="3">
            <a:schemeClr val="dk1"/>
          </a:fillRef>
          <a:effectRef idx="3">
            <a:schemeClr val="dk1"/>
          </a:effectRef>
          <a:fontRef idx="minor">
            <a:schemeClr val="lt1"/>
          </a:fontRef>
        </p:style>
        <p:txBody>
          <a:bodyPr>
            <a:normAutofit lnSpcReduction="10000"/>
          </a:bodyPr>
          <a:lstStyle/>
          <a:p>
            <a:pPr marL="0" indent="0">
              <a:buNone/>
            </a:pPr>
            <a:endParaRPr lang="en-US" sz="1900" dirty="0"/>
          </a:p>
          <a:p>
            <a:pPr marL="261184" lvl="1" indent="0">
              <a:buNone/>
            </a:pPr>
            <a:r>
              <a:rPr lang="en-US" dirty="0">
                <a:effectLst/>
                <a:latin typeface="Open Sans"/>
              </a:rPr>
              <a:t>Description of your grievance process including any informal resolution </a:t>
            </a:r>
            <a:r>
              <a:rPr lang="en-US" dirty="0" smtClean="0">
                <a:effectLst/>
                <a:latin typeface="Open Sans"/>
              </a:rPr>
              <a:t>process;</a:t>
            </a:r>
            <a:endParaRPr lang="en-US" dirty="0">
              <a:effectLst/>
              <a:latin typeface="Open Sans"/>
            </a:endParaRPr>
          </a:p>
          <a:p>
            <a:pPr marL="261184" lvl="1" indent="0">
              <a:buNone/>
            </a:pPr>
            <a:endParaRPr lang="en-US" dirty="0">
              <a:effectLst/>
              <a:latin typeface="Open Sans"/>
            </a:endParaRPr>
          </a:p>
          <a:p>
            <a:pPr marL="261184" lvl="1" indent="0">
              <a:buNone/>
            </a:pPr>
            <a:r>
              <a:rPr lang="en-US" dirty="0">
                <a:effectLst/>
                <a:latin typeface="Open Sans"/>
              </a:rPr>
              <a:t>The allegations of behavior that potentially constitutes sexual </a:t>
            </a:r>
            <a:r>
              <a:rPr lang="en-US" dirty="0" smtClean="0">
                <a:effectLst/>
                <a:latin typeface="Open Sans"/>
              </a:rPr>
              <a:t>harassment; </a:t>
            </a:r>
          </a:p>
          <a:p>
            <a:pPr marL="261184" lvl="1" indent="0">
              <a:buNone/>
            </a:pPr>
            <a:endParaRPr lang="en-US" dirty="0">
              <a:effectLst/>
              <a:latin typeface="Open Sans"/>
            </a:endParaRPr>
          </a:p>
          <a:p>
            <a:pPr marL="261184" lvl="1" indent="0">
              <a:buNone/>
            </a:pPr>
            <a:r>
              <a:rPr lang="en-US" dirty="0">
                <a:effectLst/>
                <a:latin typeface="Open Sans"/>
              </a:rPr>
              <a:t>Sufficient details known at the </a:t>
            </a:r>
            <a:r>
              <a:rPr lang="en-US" dirty="0" smtClean="0">
                <a:effectLst/>
                <a:latin typeface="Open Sans"/>
              </a:rPr>
              <a:t>time; </a:t>
            </a:r>
            <a:endParaRPr lang="en-US" dirty="0">
              <a:effectLst/>
              <a:latin typeface="Open Sans"/>
            </a:endParaRPr>
          </a:p>
          <a:p>
            <a:pPr marL="261184" lvl="1" indent="0">
              <a:buNone/>
            </a:pPr>
            <a:endParaRPr lang="en-US" dirty="0">
              <a:effectLst/>
              <a:latin typeface="Open Sans"/>
            </a:endParaRPr>
          </a:p>
          <a:p>
            <a:pPr marL="261184" lvl="1" indent="0">
              <a:buNone/>
            </a:pPr>
            <a:r>
              <a:rPr lang="en-US" dirty="0">
                <a:effectLst/>
                <a:latin typeface="Open Sans"/>
              </a:rPr>
              <a:t>Sufficient time to prepare a response before any initial </a:t>
            </a:r>
            <a:r>
              <a:rPr lang="en-US" dirty="0" smtClean="0">
                <a:effectLst/>
                <a:latin typeface="Open Sans"/>
              </a:rPr>
              <a:t>interview;</a:t>
            </a:r>
            <a:endParaRPr lang="en-US" dirty="0">
              <a:effectLst/>
              <a:latin typeface="Open Sans"/>
            </a:endParaRPr>
          </a:p>
          <a:p>
            <a:pPr marL="261184" lvl="1" indent="0">
              <a:buNone/>
            </a:pPr>
            <a:endParaRPr lang="en-US" dirty="0">
              <a:effectLst/>
              <a:latin typeface="Open Sans"/>
            </a:endParaRPr>
          </a:p>
          <a:p>
            <a:pPr marL="261184" lvl="1" indent="0">
              <a:buNone/>
            </a:pPr>
            <a:r>
              <a:rPr lang="en-US" dirty="0">
                <a:effectLst/>
                <a:latin typeface="Open Sans"/>
              </a:rPr>
              <a:t>A statement that the Respondent is presumed not responsible for the alleged conduct and that a determination regarding responsibility is made </a:t>
            </a:r>
            <a:r>
              <a:rPr lang="en-US" u="sng" dirty="0">
                <a:effectLst/>
                <a:latin typeface="Open Sans"/>
              </a:rPr>
              <a:t>only</a:t>
            </a:r>
            <a:r>
              <a:rPr lang="en-US" dirty="0">
                <a:effectLst/>
                <a:latin typeface="Open Sans"/>
              </a:rPr>
              <a:t> at the conclusion of the grievance process. </a:t>
            </a:r>
          </a:p>
        </p:txBody>
      </p:sp>
    </p:spTree>
    <p:extLst>
      <p:ext uri="{BB962C8B-B14F-4D97-AF65-F5344CB8AC3E}">
        <p14:creationId xmlns:p14="http://schemas.microsoft.com/office/powerpoint/2010/main" xmlns="" val="1804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ir of sunglasses on a table&#10;&#10;Description automatically generated">
            <a:extLst>
              <a:ext uri="{FF2B5EF4-FFF2-40B4-BE49-F238E27FC236}">
                <a16:creationId xmlns:a16="http://schemas.microsoft.com/office/drawing/2014/main" xmlns="" id="{0C429FB7-CEE2-4AF0-AB74-CBDD9C8472E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1904" r="24791"/>
          <a:stretch/>
        </p:blipFill>
        <p:spPr>
          <a:xfrm>
            <a:off x="6400800" y="3"/>
            <a:ext cx="6400801" cy="8229600"/>
          </a:xfrm>
          <a:prstGeom prst="rect">
            <a:avLst/>
          </a:prstGeom>
        </p:spPr>
      </p:pic>
      <p:sp>
        <p:nvSpPr>
          <p:cNvPr id="5" name="Title 4">
            <a:extLst>
              <a:ext uri="{FF2B5EF4-FFF2-40B4-BE49-F238E27FC236}">
                <a16:creationId xmlns:a16="http://schemas.microsoft.com/office/drawing/2014/main" xmlns="" id="{3F49BE6A-3DC3-4E0F-8F05-B5B69A09971F}"/>
              </a:ext>
            </a:extLst>
          </p:cNvPr>
          <p:cNvSpPr>
            <a:spLocks noGrp="1"/>
          </p:cNvSpPr>
          <p:nvPr>
            <p:ph type="title"/>
          </p:nvPr>
        </p:nvSpPr>
        <p:spPr>
          <a:xfrm>
            <a:off x="620081" y="472447"/>
            <a:ext cx="5133976" cy="1539234"/>
          </a:xfrm>
        </p:spPr>
        <p:txBody>
          <a:bodyPr vert="horz" lIns="87062" tIns="43531" rIns="87062" bIns="43531" rtlCol="0" anchor="ctr">
            <a:normAutofit/>
          </a:bodyPr>
          <a:lstStyle/>
          <a:p>
            <a:r>
              <a:rPr lang="en-US" sz="3100" dirty="0">
                <a:latin typeface="Open Sans"/>
              </a:rPr>
              <a:t>Part 106 Changes</a:t>
            </a:r>
          </a:p>
        </p:txBody>
      </p:sp>
      <p:sp>
        <p:nvSpPr>
          <p:cNvPr id="8" name="TextBox 7">
            <a:extLst>
              <a:ext uri="{FF2B5EF4-FFF2-40B4-BE49-F238E27FC236}">
                <a16:creationId xmlns:a16="http://schemas.microsoft.com/office/drawing/2014/main" xmlns="" id="{96325C46-3387-4B30-B223-FA6722AC4E9E}"/>
              </a:ext>
            </a:extLst>
          </p:cNvPr>
          <p:cNvSpPr txBox="1"/>
          <p:nvPr/>
        </p:nvSpPr>
        <p:spPr>
          <a:xfrm>
            <a:off x="640085" y="2308861"/>
            <a:ext cx="5304771" cy="765021"/>
          </a:xfrm>
          <a:prstGeom prst="rect">
            <a:avLst/>
          </a:prstGeom>
          <a:noFill/>
        </p:spPr>
        <p:txBody>
          <a:bodyPr wrap="square" lIns="87062" tIns="43531" rIns="87062" bIns="43531" rtlCol="0">
            <a:spAutoFit/>
          </a:bodyPr>
          <a:lstStyle/>
          <a:p>
            <a:r>
              <a:rPr lang="en-US" sz="2200" dirty="0">
                <a:latin typeface="Open Sans"/>
              </a:rPr>
              <a:t>Nondiscrimination on the basis </a:t>
            </a:r>
            <a:br>
              <a:rPr lang="en-US" sz="2200" dirty="0">
                <a:latin typeface="Open Sans"/>
              </a:rPr>
            </a:br>
            <a:r>
              <a:rPr lang="en-US" sz="2200" dirty="0">
                <a:latin typeface="Open Sans"/>
              </a:rPr>
              <a:t>of sex in education</a:t>
            </a:r>
          </a:p>
        </p:txBody>
      </p:sp>
      <p:pic>
        <p:nvPicPr>
          <p:cNvPr id="11" name="Picture 10" descr="A close up of a sign&#10;&#10;Description automatically generated">
            <a:extLst>
              <a:ext uri="{FF2B5EF4-FFF2-40B4-BE49-F238E27FC236}">
                <a16:creationId xmlns:a16="http://schemas.microsoft.com/office/drawing/2014/main" xmlns="" id="{16800F62-A4A8-48C5-8B09-B73A328756A2}"/>
              </a:ext>
            </a:extLst>
          </p:cNvPr>
          <p:cNvPicPr>
            <a:picLocks noChangeAspect="1"/>
          </p:cNvPicPr>
          <p:nvPr/>
        </p:nvPicPr>
        <p:blipFill>
          <a:blip r:embed="rId5" cstate="print">
            <a:lum bright="70000" contrast="-70000"/>
            <a:extLst>
              <a:ext uri="{BEBA8EAE-BF5A-486C-A8C5-ECC9F3942E4B}">
                <a14:imgProps xmlns:a14="http://schemas.microsoft.com/office/drawing/2010/main" xmlns="">
                  <a14:imgLayer r:embed="rId6">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12" name="Picture 11" descr="Birds flying in formation">
            <a:extLst>
              <a:ext uri="{FF2B5EF4-FFF2-40B4-BE49-F238E27FC236}">
                <a16:creationId xmlns:a16="http://schemas.microsoft.com/office/drawing/2014/main" xmlns="" id="{343B82F9-7303-4FDB-ABB0-F200D9EA9EC1}"/>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9440" r="30865"/>
          <a:stretch/>
        </p:blipFill>
        <p:spPr>
          <a:xfrm>
            <a:off x="6400801" y="9051"/>
            <a:ext cx="6400801" cy="8220556"/>
          </a:xfrm>
          <a:prstGeom prst="rect">
            <a:avLst/>
          </a:prstGeom>
        </p:spPr>
      </p:pic>
      <p:sp>
        <p:nvSpPr>
          <p:cNvPr id="13" name="Rectangle 12">
            <a:extLst>
              <a:ext uri="{FF2B5EF4-FFF2-40B4-BE49-F238E27FC236}">
                <a16:creationId xmlns:a16="http://schemas.microsoft.com/office/drawing/2014/main" xmlns="" id="{B2041363-D325-4558-B62B-A3DCEFAB48A0}"/>
              </a:ext>
            </a:extLst>
          </p:cNvPr>
          <p:cNvSpPr/>
          <p:nvPr/>
        </p:nvSpPr>
        <p:spPr>
          <a:xfrm>
            <a:off x="6400800" y="27674"/>
            <a:ext cx="6400801" cy="821097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xmlns="" id="{96B74544-0EA4-4A07-8798-E2677AD305FC}"/>
              </a:ext>
            </a:extLst>
          </p:cNvPr>
          <p:cNvSpPr txBox="1"/>
          <p:nvPr/>
        </p:nvSpPr>
        <p:spPr>
          <a:xfrm>
            <a:off x="640085" y="4435116"/>
            <a:ext cx="5304771" cy="1103575"/>
          </a:xfrm>
          <a:prstGeom prst="rect">
            <a:avLst/>
          </a:prstGeom>
          <a:noFill/>
        </p:spPr>
        <p:txBody>
          <a:bodyPr wrap="square" lIns="87062" tIns="43531" rIns="87062" bIns="43531" rtlCol="0">
            <a:spAutoFit/>
          </a:bodyPr>
          <a:lstStyle/>
          <a:p>
            <a:r>
              <a:rPr lang="en-US" sz="2200" dirty="0">
                <a:latin typeface="Open Sans"/>
              </a:rPr>
              <a:t>Sexual harassment, including sexual assault, is unlawful sex discrimination, effective </a:t>
            </a:r>
            <a:r>
              <a:rPr lang="en-US" sz="2200" dirty="0">
                <a:solidFill>
                  <a:srgbClr val="FF0000"/>
                </a:solidFill>
                <a:latin typeface="Open Sans"/>
              </a:rPr>
              <a:t>09.14.20</a:t>
            </a:r>
            <a:r>
              <a:rPr lang="en-US" sz="2200" dirty="0" smtClean="0">
                <a:solidFill>
                  <a:srgbClr val="FF0000"/>
                </a:solidFill>
                <a:latin typeface="Open Sans"/>
              </a:rPr>
              <a:t>..</a:t>
            </a:r>
            <a:endParaRPr lang="en-US" sz="2200" dirty="0">
              <a:solidFill>
                <a:srgbClr val="FF0000"/>
              </a:solidFill>
              <a:latin typeface="Open Sans"/>
            </a:endParaRPr>
          </a:p>
        </p:txBody>
      </p:sp>
      <p:sp>
        <p:nvSpPr>
          <p:cNvPr id="18" name="Isosceles Triangle 17">
            <a:extLst>
              <a:ext uri="{FF2B5EF4-FFF2-40B4-BE49-F238E27FC236}">
                <a16:creationId xmlns:a16="http://schemas.microsoft.com/office/drawing/2014/main" xmlns="" id="{AEE9EEC5-32EA-4155-8DC2-7A752BFC7C5C}"/>
              </a:ext>
            </a:extLst>
          </p:cNvPr>
          <p:cNvSpPr/>
          <p:nvPr/>
        </p:nvSpPr>
        <p:spPr>
          <a:xfrm rot="5400000">
            <a:off x="1174557" y="3652104"/>
            <a:ext cx="208431" cy="28058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dirty="0"/>
          </a:p>
        </p:txBody>
      </p:sp>
      <p:sp>
        <p:nvSpPr>
          <p:cNvPr id="2" name="Rectangle 1">
            <a:extLst>
              <a:ext uri="{FF2B5EF4-FFF2-40B4-BE49-F238E27FC236}">
                <a16:creationId xmlns:a16="http://schemas.microsoft.com/office/drawing/2014/main" xmlns="" id="{E91132A5-9673-4194-AD1D-2B4CEC1CA0C5}"/>
              </a:ext>
            </a:extLst>
          </p:cNvPr>
          <p:cNvSpPr/>
          <p:nvPr/>
        </p:nvSpPr>
        <p:spPr>
          <a:xfrm>
            <a:off x="1642181" y="3522726"/>
            <a:ext cx="2860021" cy="426466"/>
          </a:xfrm>
          <a:prstGeom prst="rect">
            <a:avLst/>
          </a:prstGeom>
        </p:spPr>
        <p:txBody>
          <a:bodyPr wrap="none" lIns="87062" tIns="43531" rIns="87062" bIns="43531">
            <a:spAutoFit/>
          </a:bodyPr>
          <a:lstStyle/>
          <a:p>
            <a:pPr defTabSz="870618">
              <a:defRPr/>
            </a:pPr>
            <a:r>
              <a:rPr lang="en-US" sz="2200" dirty="0">
                <a:latin typeface="Open Sans"/>
              </a:rPr>
              <a:t>Cite as 34 C.F.R. 106</a:t>
            </a:r>
          </a:p>
        </p:txBody>
      </p:sp>
      <p:sp>
        <p:nvSpPr>
          <p:cNvPr id="19" name="TextBox 18">
            <a:extLst>
              <a:ext uri="{FF2B5EF4-FFF2-40B4-BE49-F238E27FC236}">
                <a16:creationId xmlns:a16="http://schemas.microsoft.com/office/drawing/2014/main" xmlns="" id="{34056144-6123-46F6-874C-99762F884480}"/>
              </a:ext>
            </a:extLst>
          </p:cNvPr>
          <p:cNvSpPr txBox="1"/>
          <p:nvPr/>
        </p:nvSpPr>
        <p:spPr>
          <a:xfrm>
            <a:off x="640085" y="6237491"/>
            <a:ext cx="5304771" cy="1103575"/>
          </a:xfrm>
          <a:prstGeom prst="rect">
            <a:avLst/>
          </a:prstGeom>
          <a:noFill/>
        </p:spPr>
        <p:txBody>
          <a:bodyPr wrap="square" lIns="87062" tIns="43531" rIns="87062" bIns="43531" rtlCol="0">
            <a:spAutoFit/>
          </a:bodyPr>
          <a:lstStyle/>
          <a:p>
            <a:r>
              <a:rPr lang="en-US" sz="2200" dirty="0">
                <a:latin typeface="Open Sans"/>
              </a:rPr>
              <a:t>34 C.F.R. §106.45 requires everyone is trained on new regulations and </a:t>
            </a:r>
            <a:r>
              <a:rPr lang="en-US" sz="2200" dirty="0" smtClean="0">
                <a:latin typeface="Open Sans"/>
              </a:rPr>
              <a:t>procedures.</a:t>
            </a:r>
            <a:endParaRPr lang="en-US" sz="2200" dirty="0">
              <a:latin typeface="Open Sans"/>
            </a:endParaRPr>
          </a:p>
        </p:txBody>
      </p:sp>
    </p:spTree>
    <p:custDataLst>
      <p:tags r:id="rId1"/>
    </p:custDataLst>
    <p:extLst>
      <p:ext uri="{BB962C8B-B14F-4D97-AF65-F5344CB8AC3E}">
        <p14:creationId xmlns:p14="http://schemas.microsoft.com/office/powerpoint/2010/main" xmlns="" val="363776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49F3C2-2DBE-4C74-9AA6-9091812C6B46}"/>
              </a:ext>
            </a:extLst>
          </p:cNvPr>
          <p:cNvSpPr>
            <a:spLocks noGrp="1"/>
          </p:cNvSpPr>
          <p:nvPr>
            <p:ph type="title"/>
          </p:nvPr>
        </p:nvSpPr>
        <p:spPr/>
        <p:txBody>
          <a:bodyPr/>
          <a:lstStyle/>
          <a:p>
            <a:r>
              <a:rPr lang="en-US" sz="5400" b="0" dirty="0">
                <a:effectLst/>
                <a:latin typeface="Open Sans"/>
              </a:rPr>
              <a:t>Written Notice Also Contains </a:t>
            </a:r>
            <a:r>
              <a:rPr lang="en-US" sz="2800" b="0" dirty="0">
                <a:solidFill>
                  <a:srgbClr val="FFFF00"/>
                </a:solidFill>
                <a:effectLst/>
                <a:latin typeface="Open Sans"/>
              </a:rPr>
              <a:t>34 C.F.R. §106.45</a:t>
            </a:r>
          </a:p>
        </p:txBody>
      </p:sp>
      <p:sp>
        <p:nvSpPr>
          <p:cNvPr id="3" name="Content Placeholder 2">
            <a:extLst>
              <a:ext uri="{FF2B5EF4-FFF2-40B4-BE49-F238E27FC236}">
                <a16:creationId xmlns:a16="http://schemas.microsoft.com/office/drawing/2014/main" xmlns="" id="{C4AFDE4E-1A2D-46AF-BD37-CCED083352DC}"/>
              </a:ext>
            </a:extLst>
          </p:cNvPr>
          <p:cNvSpPr>
            <a:spLocks noGrp="1"/>
          </p:cNvSpPr>
          <p:nvPr>
            <p:ph idx="1"/>
          </p:nvPr>
        </p:nvSpPr>
        <p:spPr/>
        <p:style>
          <a:lnRef idx="1">
            <a:schemeClr val="accent1"/>
          </a:lnRef>
          <a:fillRef idx="3">
            <a:schemeClr val="accent1"/>
          </a:fillRef>
          <a:effectRef idx="2">
            <a:schemeClr val="accent1"/>
          </a:effectRef>
          <a:fontRef idx="minor">
            <a:schemeClr val="lt1"/>
          </a:fontRef>
        </p:style>
        <p:txBody>
          <a:bodyPr>
            <a:normAutofit fontScale="92500"/>
          </a:bodyPr>
          <a:lstStyle/>
          <a:p>
            <a:pPr marL="0" indent="0">
              <a:buNone/>
            </a:pPr>
            <a:r>
              <a:rPr lang="en-US" sz="3500" dirty="0">
                <a:solidFill>
                  <a:schemeClr val="bg1"/>
                </a:solidFill>
                <a:latin typeface="Open Sans"/>
              </a:rPr>
              <a:t>Notice the parties may have an advisor of their </a:t>
            </a:r>
            <a:r>
              <a:rPr lang="en-US" sz="3500" dirty="0" smtClean="0">
                <a:solidFill>
                  <a:schemeClr val="bg1"/>
                </a:solidFill>
                <a:latin typeface="Open Sans"/>
              </a:rPr>
              <a:t>choice. </a:t>
            </a:r>
            <a:endParaRPr lang="en-US" sz="3500" dirty="0">
              <a:solidFill>
                <a:schemeClr val="bg1"/>
              </a:solidFill>
              <a:latin typeface="Open Sans"/>
            </a:endParaRPr>
          </a:p>
          <a:p>
            <a:pPr marL="0" indent="0">
              <a:buNone/>
            </a:pPr>
            <a:r>
              <a:rPr lang="en-US" sz="3500" dirty="0">
                <a:solidFill>
                  <a:schemeClr val="bg1"/>
                </a:solidFill>
                <a:latin typeface="Open Sans"/>
              </a:rPr>
              <a:t> </a:t>
            </a:r>
          </a:p>
          <a:p>
            <a:pPr marL="0" indent="0">
              <a:buNone/>
            </a:pPr>
            <a:r>
              <a:rPr lang="en-US" sz="3500" dirty="0">
                <a:solidFill>
                  <a:schemeClr val="bg1"/>
                </a:solidFill>
                <a:latin typeface="Open Sans"/>
              </a:rPr>
              <a:t>Right to inspect and review </a:t>
            </a:r>
            <a:r>
              <a:rPr lang="en-US" sz="3500" dirty="0" smtClean="0">
                <a:solidFill>
                  <a:schemeClr val="bg1"/>
                </a:solidFill>
                <a:latin typeface="Open Sans"/>
              </a:rPr>
              <a:t>evidence. </a:t>
            </a:r>
            <a:endParaRPr lang="en-US" sz="3500" dirty="0">
              <a:solidFill>
                <a:schemeClr val="bg1"/>
              </a:solidFill>
              <a:latin typeface="Open Sans"/>
            </a:endParaRPr>
          </a:p>
          <a:p>
            <a:pPr marL="0" indent="0">
              <a:buNone/>
            </a:pPr>
            <a:endParaRPr lang="en-US" sz="3500" dirty="0">
              <a:solidFill>
                <a:schemeClr val="bg1"/>
              </a:solidFill>
              <a:latin typeface="Open Sans"/>
            </a:endParaRPr>
          </a:p>
          <a:p>
            <a:pPr marL="0" indent="0">
              <a:buNone/>
            </a:pPr>
            <a:r>
              <a:rPr lang="en-US" sz="3500" dirty="0">
                <a:solidFill>
                  <a:schemeClr val="bg1"/>
                </a:solidFill>
                <a:latin typeface="Open Sans"/>
              </a:rPr>
              <a:t>Any provision in your code of conduct that prohibits lying during the grievance </a:t>
            </a:r>
            <a:r>
              <a:rPr lang="en-US" sz="3500" dirty="0" smtClean="0">
                <a:solidFill>
                  <a:schemeClr val="bg1"/>
                </a:solidFill>
                <a:latin typeface="Open Sans"/>
              </a:rPr>
              <a:t>process.</a:t>
            </a:r>
            <a:endParaRPr lang="en-US" sz="3500" dirty="0">
              <a:solidFill>
                <a:schemeClr val="bg1"/>
              </a:solidFill>
              <a:latin typeface="Open Sans"/>
            </a:endParaRPr>
          </a:p>
          <a:p>
            <a:endParaRPr lang="en-US" sz="3500" dirty="0"/>
          </a:p>
        </p:txBody>
      </p:sp>
    </p:spTree>
    <p:extLst>
      <p:ext uri="{BB962C8B-B14F-4D97-AF65-F5344CB8AC3E}">
        <p14:creationId xmlns:p14="http://schemas.microsoft.com/office/powerpoint/2010/main" xmlns="" val="502209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DACAB-A809-459F-9A8B-40B12FAD9D87}"/>
              </a:ext>
            </a:extLst>
          </p:cNvPr>
          <p:cNvSpPr>
            <a:spLocks noGrp="1"/>
          </p:cNvSpPr>
          <p:nvPr>
            <p:ph type="title"/>
          </p:nvPr>
        </p:nvSpPr>
        <p:spPr/>
        <p:txBody>
          <a:bodyPr>
            <a:normAutofit/>
          </a:bodyPr>
          <a:lstStyle/>
          <a:p>
            <a:r>
              <a:rPr lang="en-US" sz="5400" b="0" dirty="0">
                <a:solidFill>
                  <a:srgbClr val="FFFF00"/>
                </a:solidFill>
                <a:effectLst/>
                <a:latin typeface="Open Sans"/>
              </a:rPr>
              <a:t>34 C.F.R. §106.45</a:t>
            </a:r>
          </a:p>
        </p:txBody>
      </p:sp>
      <p:sp>
        <p:nvSpPr>
          <p:cNvPr id="3" name="Content Placeholder 2">
            <a:extLst>
              <a:ext uri="{FF2B5EF4-FFF2-40B4-BE49-F238E27FC236}">
                <a16:creationId xmlns:a16="http://schemas.microsoft.com/office/drawing/2014/main" xmlns="" id="{34985127-9A20-4415-A9E8-D98B11F6DF28}"/>
              </a:ext>
            </a:extLst>
          </p:cNvPr>
          <p:cNvSpPr>
            <a:spLocks noGrp="1"/>
          </p:cNvSpPr>
          <p:nvPr>
            <p:ph idx="1"/>
          </p:nvPr>
        </p:nvSpPr>
        <p:spPr/>
        <p:txBody>
          <a:bodyPr>
            <a:normAutofit/>
          </a:bodyPr>
          <a:lstStyle/>
          <a:p>
            <a:pPr marL="0" indent="0">
              <a:buNone/>
            </a:pPr>
            <a:r>
              <a:rPr lang="en-US" sz="3100" dirty="0">
                <a:effectLst/>
                <a:latin typeface="Open Sans"/>
              </a:rPr>
              <a:t>If the investigation reveals that the conduct alleged in the formal complaint would not constitute sexual harassment OR did not occur in your education program or activity OR did not occur against a person in the United States, then you </a:t>
            </a:r>
            <a:r>
              <a:rPr lang="en-US" sz="4200" i="1" dirty="0">
                <a:solidFill>
                  <a:srgbClr val="FF0000"/>
                </a:solidFill>
                <a:effectLst/>
                <a:latin typeface="Open Sans"/>
              </a:rPr>
              <a:t>must dismiss the formal </a:t>
            </a:r>
            <a:r>
              <a:rPr lang="en-US" sz="4200" i="1" dirty="0" smtClean="0">
                <a:solidFill>
                  <a:srgbClr val="FF0000"/>
                </a:solidFill>
                <a:effectLst/>
                <a:latin typeface="Open Sans"/>
              </a:rPr>
              <a:t>complaint.</a:t>
            </a:r>
            <a:endParaRPr lang="en-US" sz="4200" i="1" dirty="0">
              <a:solidFill>
                <a:srgbClr val="FF0000"/>
              </a:solidFill>
              <a:effectLst/>
              <a:latin typeface="Open Sans"/>
            </a:endParaRPr>
          </a:p>
          <a:p>
            <a:endParaRPr lang="en-US" dirty="0"/>
          </a:p>
        </p:txBody>
      </p:sp>
    </p:spTree>
    <p:extLst>
      <p:ext uri="{BB962C8B-B14F-4D97-AF65-F5344CB8AC3E}">
        <p14:creationId xmlns:p14="http://schemas.microsoft.com/office/powerpoint/2010/main" xmlns="" val="4198999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83262-B5EA-446D-8C3B-91A52DFB7066}"/>
              </a:ext>
            </a:extLst>
          </p:cNvPr>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r>
              <a:rPr lang="en-US" sz="5400" b="0" dirty="0">
                <a:effectLst/>
                <a:latin typeface="Open Sans"/>
              </a:rPr>
              <a:t>Also may dismiss the formal complaint if</a:t>
            </a:r>
          </a:p>
        </p:txBody>
      </p:sp>
      <p:sp>
        <p:nvSpPr>
          <p:cNvPr id="3" name="Content Placeholder 2">
            <a:extLst>
              <a:ext uri="{FF2B5EF4-FFF2-40B4-BE49-F238E27FC236}">
                <a16:creationId xmlns:a16="http://schemas.microsoft.com/office/drawing/2014/main" xmlns="" id="{A15DF3A4-3AE3-47A0-B338-676BF53E86E4}"/>
              </a:ext>
            </a:extLst>
          </p:cNvPr>
          <p:cNvSpPr>
            <a:spLocks noGrp="1"/>
          </p:cNvSpPr>
          <p:nvPr>
            <p:ph idx="1"/>
          </p:nvPr>
        </p:nvSpPr>
        <p:spPr/>
        <p:txBody>
          <a:bodyPr>
            <a:normAutofit/>
          </a:bodyPr>
          <a:lstStyle/>
          <a:p>
            <a:pPr marL="0" indent="0">
              <a:buNone/>
            </a:pPr>
            <a:r>
              <a:rPr lang="en-US" sz="3100" dirty="0">
                <a:latin typeface="Open Sans"/>
              </a:rPr>
              <a:t>The Complainant notifies the Title IX Coordinator in writing that the Complainant would like to withdraw the formal complaint or,</a:t>
            </a:r>
          </a:p>
          <a:p>
            <a:pPr marL="0" indent="0">
              <a:buNone/>
            </a:pPr>
            <a:endParaRPr lang="en-US" sz="3100" dirty="0">
              <a:latin typeface="Open Sans"/>
            </a:endParaRPr>
          </a:p>
          <a:p>
            <a:pPr marL="0" indent="0">
              <a:buNone/>
            </a:pPr>
            <a:r>
              <a:rPr lang="en-US" sz="3100" dirty="0">
                <a:latin typeface="Open Sans"/>
              </a:rPr>
              <a:t>If the Respondent is no longer enrolled in or employed by </a:t>
            </a:r>
            <a:r>
              <a:rPr lang="en-US" sz="3100" dirty="0" smtClean="0">
                <a:latin typeface="Open Sans"/>
              </a:rPr>
              <a:t>you.</a:t>
            </a:r>
            <a:endParaRPr lang="en-US" sz="3100" dirty="0">
              <a:latin typeface="Open Sans"/>
            </a:endParaRPr>
          </a:p>
        </p:txBody>
      </p:sp>
    </p:spTree>
    <p:extLst>
      <p:ext uri="{BB962C8B-B14F-4D97-AF65-F5344CB8AC3E}">
        <p14:creationId xmlns:p14="http://schemas.microsoft.com/office/powerpoint/2010/main" xmlns="" val="2822507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0" dirty="0">
                <a:effectLst/>
                <a:latin typeface="Open Sans" panose="020B0606030504020204"/>
              </a:rPr>
              <a:t>What about new allegations not listed in the original notice?</a:t>
            </a:r>
          </a:p>
        </p:txBody>
      </p:sp>
      <p:sp>
        <p:nvSpPr>
          <p:cNvPr id="3" name="Content Placeholder 2"/>
          <p:cNvSpPr>
            <a:spLocks noGrp="1"/>
          </p:cNvSpPr>
          <p:nvPr>
            <p:ph idx="1"/>
          </p:nvPr>
        </p:nvSpPr>
        <p:spPr/>
        <p:txBody>
          <a:bodyPr>
            <a:noAutofit/>
          </a:bodyPr>
          <a:lstStyle/>
          <a:p>
            <a:endParaRPr lang="en-US" sz="4200" dirty="0"/>
          </a:p>
          <a:p>
            <a:pPr>
              <a:buNone/>
            </a:pPr>
            <a:r>
              <a:rPr lang="en-US" sz="4200" dirty="0">
                <a:effectLst/>
                <a:latin typeface="Open Sans"/>
              </a:rPr>
              <a:t> You </a:t>
            </a:r>
            <a:r>
              <a:rPr lang="en-US" sz="4200" dirty="0">
                <a:solidFill>
                  <a:srgbClr val="FF0000"/>
                </a:solidFill>
                <a:effectLst/>
                <a:latin typeface="Open Sans"/>
              </a:rPr>
              <a:t>must provide notice </a:t>
            </a:r>
            <a:r>
              <a:rPr lang="en-US" sz="4200" dirty="0">
                <a:effectLst/>
                <a:latin typeface="Open Sans"/>
              </a:rPr>
              <a:t>of the additional allegations to the parties whose identities are known</a:t>
            </a:r>
            <a:r>
              <a:rPr lang="en-US" sz="3100" dirty="0">
                <a:effectLst/>
                <a:latin typeface="Open San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BCC71-E9DB-436D-A4B5-20EA9435E3C7}"/>
              </a:ext>
            </a:extLst>
          </p:cNvPr>
          <p:cNvSpPr>
            <a:spLocks noGrp="1"/>
          </p:cNvSpPr>
          <p:nvPr>
            <p:ph type="title"/>
          </p:nvPr>
        </p:nvSpPr>
        <p:spPr/>
        <p:txBody>
          <a:bodyPr/>
          <a:lstStyle/>
          <a:p>
            <a:endParaRPr lang="en-US"/>
          </a:p>
        </p:txBody>
      </p:sp>
      <p:pic>
        <p:nvPicPr>
          <p:cNvPr id="3" name="Picture 2" descr="A close up of a rock&#10;&#10;Description automatically generated">
            <a:extLst>
              <a:ext uri="{FF2B5EF4-FFF2-40B4-BE49-F238E27FC236}">
                <a16:creationId xmlns:a16="http://schemas.microsoft.com/office/drawing/2014/main" xmlns="" id="{B34AC1D4-6E9F-40E8-BBF6-EAADD9FF4F3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4908"/>
          <a:stretch/>
        </p:blipFill>
        <p:spPr>
          <a:xfrm>
            <a:off x="0" y="3"/>
            <a:ext cx="12797989" cy="8229600"/>
          </a:xfrm>
          <a:prstGeom prst="rect">
            <a:avLst/>
          </a:prstGeom>
        </p:spPr>
      </p:pic>
      <p:sp>
        <p:nvSpPr>
          <p:cNvPr id="5" name="Rectangle 4">
            <a:extLst>
              <a:ext uri="{FF2B5EF4-FFF2-40B4-BE49-F238E27FC236}">
                <a16:creationId xmlns:a16="http://schemas.microsoft.com/office/drawing/2014/main" xmlns="" id="{DF6A530E-C8E1-4FF3-968E-971985B4FA98}"/>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xmlns="" id="{D90F5119-7D93-44BD-BF91-242D13C81087}"/>
              </a:ext>
            </a:extLst>
          </p:cNvPr>
          <p:cNvSpPr/>
          <p:nvPr/>
        </p:nvSpPr>
        <p:spPr>
          <a:xfrm>
            <a:off x="2526829" y="3521503"/>
            <a:ext cx="7747948" cy="1186596"/>
          </a:xfrm>
          <a:prstGeom prst="rect">
            <a:avLst/>
          </a:prstGeom>
          <a:ln/>
        </p:spPr>
        <p:style>
          <a:lnRef idx="3">
            <a:schemeClr val="lt1"/>
          </a:lnRef>
          <a:fillRef idx="1">
            <a:schemeClr val="dk1"/>
          </a:fillRef>
          <a:effectRef idx="1">
            <a:schemeClr val="dk1"/>
          </a:effectRef>
          <a:fontRef idx="minor">
            <a:schemeClr val="lt1"/>
          </a:fontRef>
        </p:style>
        <p:txBody>
          <a:bodyPr lIns="87062" tIns="43531" rIns="87062" bIns="43531" rtlCol="0" anchor="ctr"/>
          <a:lstStyle/>
          <a:p>
            <a:pPr algn="ctr"/>
            <a:r>
              <a:rPr lang="en-US" sz="6000" dirty="0">
                <a:solidFill>
                  <a:srgbClr val="FFFF00"/>
                </a:solidFill>
                <a:latin typeface="Open Sans"/>
                <a:ea typeface="Open Sans" panose="020B0606030504020204" pitchFamily="34" charset="0"/>
                <a:cs typeface="Open Sans" panose="020B0606030504020204" pitchFamily="34" charset="0"/>
              </a:rPr>
              <a:t>The Investigator</a:t>
            </a:r>
          </a:p>
        </p:txBody>
      </p:sp>
    </p:spTree>
    <p:custDataLst>
      <p:tags r:id="rId1"/>
    </p:custDataLst>
    <p:extLst>
      <p:ext uri="{BB962C8B-B14F-4D97-AF65-F5344CB8AC3E}">
        <p14:creationId xmlns:p14="http://schemas.microsoft.com/office/powerpoint/2010/main" xmlns="" val="588930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ir of sunglasses on a table&#10;&#10;Description automatically generated">
            <a:extLst>
              <a:ext uri="{FF2B5EF4-FFF2-40B4-BE49-F238E27FC236}">
                <a16:creationId xmlns:a16="http://schemas.microsoft.com/office/drawing/2014/main" xmlns="" id="{0C429FB7-CEE2-4AF0-AB74-CBDD9C8472E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1904" r="24791"/>
          <a:stretch/>
        </p:blipFill>
        <p:spPr>
          <a:xfrm>
            <a:off x="6400800" y="3"/>
            <a:ext cx="6400801" cy="8229600"/>
          </a:xfrm>
          <a:prstGeom prst="rect">
            <a:avLst/>
          </a:prstGeom>
        </p:spPr>
      </p:pic>
      <p:sp>
        <p:nvSpPr>
          <p:cNvPr id="5" name="Title 4">
            <a:extLst>
              <a:ext uri="{FF2B5EF4-FFF2-40B4-BE49-F238E27FC236}">
                <a16:creationId xmlns:a16="http://schemas.microsoft.com/office/drawing/2014/main" xmlns="" id="{3F49BE6A-3DC3-4E0F-8F05-B5B69A09971F}"/>
              </a:ext>
            </a:extLst>
          </p:cNvPr>
          <p:cNvSpPr>
            <a:spLocks noGrp="1"/>
          </p:cNvSpPr>
          <p:nvPr>
            <p:ph type="title"/>
          </p:nvPr>
        </p:nvSpPr>
        <p:spPr>
          <a:xfrm>
            <a:off x="640082" y="438158"/>
            <a:ext cx="5133976" cy="1590678"/>
          </a:xfrm>
        </p:spPr>
        <p:txBody>
          <a:bodyPr vert="horz" lIns="87062" tIns="43531" rIns="87062" bIns="43531" rtlCol="0" anchor="ctr">
            <a:normAutofit/>
          </a:bodyPr>
          <a:lstStyle/>
          <a:p>
            <a:pPr algn="ctr"/>
            <a:r>
              <a:rPr lang="en-US" sz="3100" dirty="0">
                <a:latin typeface="Open Sans"/>
              </a:rPr>
              <a:t>The Investigator Must </a:t>
            </a:r>
            <a:r>
              <a:rPr lang="en-US" sz="3100" dirty="0"/>
              <a:t/>
            </a:r>
            <a:br>
              <a:rPr lang="en-US" sz="3100" dirty="0"/>
            </a:br>
            <a:r>
              <a:rPr lang="en-US" sz="3100" dirty="0"/>
              <a:t>	</a:t>
            </a:r>
          </a:p>
        </p:txBody>
      </p:sp>
      <p:sp>
        <p:nvSpPr>
          <p:cNvPr id="8" name="TextBox 7">
            <a:extLst>
              <a:ext uri="{FF2B5EF4-FFF2-40B4-BE49-F238E27FC236}">
                <a16:creationId xmlns:a16="http://schemas.microsoft.com/office/drawing/2014/main" xmlns="" id="{96325C46-3387-4B30-B223-FA6722AC4E9E}"/>
              </a:ext>
            </a:extLst>
          </p:cNvPr>
          <p:cNvSpPr txBox="1"/>
          <p:nvPr/>
        </p:nvSpPr>
        <p:spPr>
          <a:xfrm>
            <a:off x="640085" y="2456208"/>
            <a:ext cx="5304771" cy="426466"/>
          </a:xfrm>
          <a:prstGeom prst="rect">
            <a:avLst/>
          </a:prstGeom>
          <a:noFill/>
        </p:spPr>
        <p:txBody>
          <a:bodyPr wrap="square" lIns="87062" tIns="43531" rIns="87062" bIns="43531" rtlCol="0">
            <a:spAutoFit/>
          </a:bodyPr>
          <a:lstStyle/>
          <a:p>
            <a:endParaRPr lang="en-US" sz="2200" dirty="0">
              <a:latin typeface="+mj-lt"/>
            </a:endParaRPr>
          </a:p>
        </p:txBody>
      </p:sp>
      <p:pic>
        <p:nvPicPr>
          <p:cNvPr id="11" name="Picture 10" descr="A close up of a sign&#10;&#10;Description automatically generated">
            <a:extLst>
              <a:ext uri="{FF2B5EF4-FFF2-40B4-BE49-F238E27FC236}">
                <a16:creationId xmlns:a16="http://schemas.microsoft.com/office/drawing/2014/main" xmlns="" id="{16800F62-A4A8-48C5-8B09-B73A328756A2}"/>
              </a:ext>
            </a:extLst>
          </p:cNvPr>
          <p:cNvPicPr>
            <a:picLocks noChangeAspect="1"/>
          </p:cNvPicPr>
          <p:nvPr/>
        </p:nvPicPr>
        <p:blipFill>
          <a:blip r:embed="rId5" cstate="print">
            <a:lum bright="70000" contrast="-70000"/>
            <a:extLst>
              <a:ext uri="{BEBA8EAE-BF5A-486C-A8C5-ECC9F3942E4B}">
                <a14:imgProps xmlns:a14="http://schemas.microsoft.com/office/drawing/2010/main" xmlns="">
                  <a14:imgLayer r:embed="rId6">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12" name="Picture 11" descr="Birds flying in formation">
            <a:extLst>
              <a:ext uri="{FF2B5EF4-FFF2-40B4-BE49-F238E27FC236}">
                <a16:creationId xmlns:a16="http://schemas.microsoft.com/office/drawing/2014/main" xmlns="" id="{343B82F9-7303-4FDB-ABB0-F200D9EA9EC1}"/>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9440" r="30865"/>
          <a:stretch/>
        </p:blipFill>
        <p:spPr>
          <a:xfrm>
            <a:off x="6400801" y="9051"/>
            <a:ext cx="6400801" cy="8220556"/>
          </a:xfrm>
          <a:prstGeom prst="rect">
            <a:avLst/>
          </a:prstGeom>
        </p:spPr>
      </p:pic>
      <p:sp>
        <p:nvSpPr>
          <p:cNvPr id="13" name="Rectangle 12">
            <a:extLst>
              <a:ext uri="{FF2B5EF4-FFF2-40B4-BE49-F238E27FC236}">
                <a16:creationId xmlns:a16="http://schemas.microsoft.com/office/drawing/2014/main" xmlns="" id="{B2041363-D325-4558-B62B-A3DCEFAB48A0}"/>
              </a:ext>
            </a:extLst>
          </p:cNvPr>
          <p:cNvSpPr/>
          <p:nvPr/>
        </p:nvSpPr>
        <p:spPr>
          <a:xfrm>
            <a:off x="6400800" y="10"/>
            <a:ext cx="6400801" cy="9027315"/>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solidFill>
                <a:schemeClr val="accent1"/>
              </a:solidFill>
            </a:endParaRPr>
          </a:p>
          <a:p>
            <a:pPr algn="ctr"/>
            <a:endParaRPr lang="en-US" sz="3100" dirty="0">
              <a:solidFill>
                <a:schemeClr val="accent1"/>
              </a:solidFill>
            </a:endParaRPr>
          </a:p>
          <a:p>
            <a:pPr algn="ctr"/>
            <a:endParaRPr lang="en-US" sz="3100" dirty="0">
              <a:solidFill>
                <a:schemeClr val="accent1"/>
              </a:solidFill>
            </a:endParaRPr>
          </a:p>
          <a:p>
            <a:pPr algn="ctr"/>
            <a:r>
              <a:rPr lang="en-US" sz="3200" dirty="0">
                <a:solidFill>
                  <a:srgbClr val="170F0E"/>
                </a:solidFill>
                <a:latin typeface="Open Sans" panose="020B0606030504020204"/>
              </a:rPr>
              <a:t>34 C.F.R. §106.45</a:t>
            </a:r>
            <a:endParaRPr lang="en-US" sz="3200" dirty="0">
              <a:solidFill>
                <a:srgbClr val="170F0E"/>
              </a:solidFill>
              <a:latin typeface="Open Sans" panose="020B0606030504020204"/>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xmlns="" id="{96B74544-0EA4-4A07-8798-E2677AD305FC}"/>
              </a:ext>
            </a:extLst>
          </p:cNvPr>
          <p:cNvSpPr txBox="1"/>
          <p:nvPr/>
        </p:nvSpPr>
        <p:spPr>
          <a:xfrm>
            <a:off x="640085" y="3378200"/>
            <a:ext cx="5304771" cy="2303903"/>
          </a:xfrm>
          <a:prstGeom prst="rect">
            <a:avLst/>
          </a:prstGeom>
          <a:noFill/>
        </p:spPr>
        <p:txBody>
          <a:bodyPr wrap="square" lIns="87062" tIns="43531" rIns="87062" bIns="43531" rtlCol="0">
            <a:spAutoFit/>
          </a:bodyPr>
          <a:lstStyle/>
          <a:p>
            <a:r>
              <a:rPr lang="en-US" sz="2400" dirty="0">
                <a:solidFill>
                  <a:srgbClr val="FFFF00"/>
                </a:solidFill>
                <a:latin typeface="Open Sans"/>
              </a:rPr>
              <a:t>You cannot access, consider, disclose, or otherwise use a party’s records that are made or maintained by a physician, psychiatrist, psychologist, or other recognized </a:t>
            </a:r>
            <a:r>
              <a:rPr lang="en-US" sz="2400" dirty="0" smtClean="0">
                <a:solidFill>
                  <a:srgbClr val="FFFF00"/>
                </a:solidFill>
                <a:latin typeface="Open Sans"/>
              </a:rPr>
              <a:t>professional.</a:t>
            </a:r>
            <a:endParaRPr lang="en-US" sz="2400" dirty="0">
              <a:solidFill>
                <a:srgbClr val="FFFF00"/>
              </a:solidFill>
              <a:latin typeface="Open Sans"/>
            </a:endParaRPr>
          </a:p>
        </p:txBody>
      </p:sp>
      <p:sp>
        <p:nvSpPr>
          <p:cNvPr id="2" name="Rectangle 1">
            <a:extLst>
              <a:ext uri="{FF2B5EF4-FFF2-40B4-BE49-F238E27FC236}">
                <a16:creationId xmlns:a16="http://schemas.microsoft.com/office/drawing/2014/main" xmlns="" id="{E91132A5-9673-4194-AD1D-2B4CEC1CA0C5}"/>
              </a:ext>
            </a:extLst>
          </p:cNvPr>
          <p:cNvSpPr/>
          <p:nvPr/>
        </p:nvSpPr>
        <p:spPr>
          <a:xfrm>
            <a:off x="1642184" y="3522726"/>
            <a:ext cx="175889" cy="426466"/>
          </a:xfrm>
          <a:prstGeom prst="rect">
            <a:avLst/>
          </a:prstGeom>
        </p:spPr>
        <p:txBody>
          <a:bodyPr wrap="none" lIns="87062" tIns="43531" rIns="87062" bIns="43531">
            <a:spAutoFit/>
          </a:bodyPr>
          <a:lstStyle/>
          <a:p>
            <a:pPr defTabSz="870618">
              <a:defRPr/>
            </a:pPr>
            <a:endParaRPr lang="en-US" sz="2200" dirty="0">
              <a:latin typeface="+mj-lt"/>
            </a:endParaRPr>
          </a:p>
        </p:txBody>
      </p:sp>
      <p:sp>
        <p:nvSpPr>
          <p:cNvPr id="19" name="TextBox 18">
            <a:extLst>
              <a:ext uri="{FF2B5EF4-FFF2-40B4-BE49-F238E27FC236}">
                <a16:creationId xmlns:a16="http://schemas.microsoft.com/office/drawing/2014/main" xmlns="" id="{34056144-6123-46F6-874C-99762F884480}"/>
              </a:ext>
            </a:extLst>
          </p:cNvPr>
          <p:cNvSpPr txBox="1"/>
          <p:nvPr/>
        </p:nvSpPr>
        <p:spPr>
          <a:xfrm>
            <a:off x="640085" y="5969000"/>
            <a:ext cx="5304771" cy="1626795"/>
          </a:xfrm>
          <a:prstGeom prst="rect">
            <a:avLst/>
          </a:prstGeom>
          <a:noFill/>
        </p:spPr>
        <p:txBody>
          <a:bodyPr wrap="square" lIns="87062" tIns="43531" rIns="87062" bIns="43531" rtlCol="0">
            <a:spAutoFit/>
          </a:bodyPr>
          <a:lstStyle/>
          <a:p>
            <a:r>
              <a:rPr lang="en-US" sz="2600" dirty="0">
                <a:latin typeface="Open Sans"/>
              </a:rPr>
              <a:t>Unless you obtains </a:t>
            </a:r>
            <a:r>
              <a:rPr lang="en-US" sz="2600">
                <a:latin typeface="Open Sans"/>
              </a:rPr>
              <a:t>that </a:t>
            </a:r>
            <a:r>
              <a:rPr lang="en-US" sz="2600" smtClean="0">
                <a:latin typeface="Open Sans"/>
              </a:rPr>
              <a:t>party’s </a:t>
            </a:r>
            <a:r>
              <a:rPr lang="en-US" sz="2600" dirty="0">
                <a:latin typeface="Open Sans"/>
              </a:rPr>
              <a:t>voluntary, </a:t>
            </a:r>
            <a:r>
              <a:rPr lang="en-US" sz="2600" b="1" i="1" dirty="0">
                <a:solidFill>
                  <a:srgbClr val="FF0000"/>
                </a:solidFill>
                <a:latin typeface="Open Sans"/>
              </a:rPr>
              <a:t>written consent </a:t>
            </a:r>
            <a:r>
              <a:rPr lang="en-US" sz="2600" dirty="0">
                <a:latin typeface="Open Sans"/>
              </a:rPr>
              <a:t>to do so for the grievance process.</a:t>
            </a:r>
          </a:p>
          <a:p>
            <a:endParaRPr lang="en-US" sz="2200" dirty="0">
              <a:latin typeface="+mj-lt"/>
            </a:endParaRPr>
          </a:p>
        </p:txBody>
      </p:sp>
      <p:sp>
        <p:nvSpPr>
          <p:cNvPr id="15" name="Rectangle 14"/>
          <p:cNvSpPr/>
          <p:nvPr/>
        </p:nvSpPr>
        <p:spPr>
          <a:xfrm>
            <a:off x="550073" y="1885950"/>
            <a:ext cx="5770722" cy="1288241"/>
          </a:xfrm>
          <a:prstGeom prst="rect">
            <a:avLst/>
          </a:prstGeom>
        </p:spPr>
        <p:txBody>
          <a:bodyPr wrap="square" lIns="87062" tIns="43531" rIns="87062" bIns="43531">
            <a:spAutoFit/>
          </a:bodyPr>
          <a:lstStyle/>
          <a:p>
            <a:r>
              <a:rPr lang="en-US" sz="2600" dirty="0">
                <a:solidFill>
                  <a:srgbClr val="FF0000"/>
                </a:solidFill>
                <a:latin typeface="Open Sans"/>
              </a:rPr>
              <a:t>Ensure that the burden of proof and the burden of gathering evidence rests on you and not on the parties!</a:t>
            </a:r>
          </a:p>
        </p:txBody>
      </p:sp>
    </p:spTree>
    <p:custDataLst>
      <p:tags r:id="rId1"/>
    </p:custDataLst>
    <p:extLst>
      <p:ext uri="{BB962C8B-B14F-4D97-AF65-F5344CB8AC3E}">
        <p14:creationId xmlns:p14="http://schemas.microsoft.com/office/powerpoint/2010/main" xmlns="" val="3637764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DA4868-5021-4B68-8943-5BC794CFC651}"/>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r>
              <a:rPr lang="en-US" sz="5400" b="0" dirty="0">
                <a:effectLst/>
                <a:latin typeface="Open Sans"/>
              </a:rPr>
              <a:t>The Investigator Must</a:t>
            </a:r>
            <a:br>
              <a:rPr lang="en-US" sz="5400" b="0" dirty="0">
                <a:effectLst/>
                <a:latin typeface="Open Sans"/>
              </a:rPr>
            </a:br>
            <a:r>
              <a:rPr lang="en-US" sz="5400" b="0" dirty="0">
                <a:effectLst/>
                <a:latin typeface="Open Sans"/>
              </a:rPr>
              <a:t> </a:t>
            </a:r>
            <a:r>
              <a:rPr lang="en-US" sz="2800" b="0" dirty="0">
                <a:solidFill>
                  <a:srgbClr val="FF0000"/>
                </a:solidFill>
                <a:effectLst/>
                <a:latin typeface="Open Sans"/>
              </a:rPr>
              <a:t>34 C.F.R. §106.45</a:t>
            </a:r>
          </a:p>
        </p:txBody>
      </p:sp>
      <p:sp>
        <p:nvSpPr>
          <p:cNvPr id="3" name="Content Placeholder 2">
            <a:extLst>
              <a:ext uri="{FF2B5EF4-FFF2-40B4-BE49-F238E27FC236}">
                <a16:creationId xmlns:a16="http://schemas.microsoft.com/office/drawing/2014/main" xmlns="" id="{2E431DB3-04ED-4B59-825A-E7D642460674}"/>
              </a:ext>
            </a:extLst>
          </p:cNvPr>
          <p:cNvSpPr>
            <a:spLocks noGrp="1"/>
          </p:cNvSpPr>
          <p:nvPr>
            <p:ph idx="1"/>
          </p:nvPr>
        </p:nvSpPr>
        <p:spPr/>
        <p:txBody>
          <a:bodyPr/>
          <a:lstStyle/>
          <a:p>
            <a:pPr marL="0" indent="0">
              <a:buNone/>
            </a:pPr>
            <a:r>
              <a:rPr lang="en-US" sz="4600" dirty="0">
                <a:latin typeface="Open Sans"/>
              </a:rPr>
              <a:t>Give parties equal opportunity to present witnesses, including fact and expert witnesses, and other </a:t>
            </a:r>
            <a:r>
              <a:rPr lang="en-US" sz="4600" dirty="0">
                <a:solidFill>
                  <a:srgbClr val="FF0000"/>
                </a:solidFill>
                <a:latin typeface="Open Sans"/>
              </a:rPr>
              <a:t>inculpatory</a:t>
            </a:r>
            <a:r>
              <a:rPr lang="en-US" sz="4600" dirty="0">
                <a:latin typeface="Open Sans"/>
              </a:rPr>
              <a:t> and </a:t>
            </a:r>
            <a:r>
              <a:rPr lang="en-US" sz="4600" dirty="0">
                <a:solidFill>
                  <a:srgbClr val="00B050"/>
                </a:solidFill>
                <a:latin typeface="Open Sans"/>
              </a:rPr>
              <a:t>exculpatory</a:t>
            </a:r>
            <a:r>
              <a:rPr lang="en-US" sz="4600" dirty="0">
                <a:latin typeface="Open Sans"/>
              </a:rPr>
              <a:t> </a:t>
            </a:r>
            <a:r>
              <a:rPr lang="en-US" sz="4600" dirty="0" smtClean="0">
                <a:latin typeface="Open Sans"/>
              </a:rPr>
              <a:t>evidence. </a:t>
            </a:r>
            <a:endParaRPr lang="en-US" sz="4600" dirty="0">
              <a:latin typeface="Open Sans"/>
            </a:endParaRPr>
          </a:p>
          <a:p>
            <a:endParaRPr lang="en-US" dirty="0"/>
          </a:p>
        </p:txBody>
      </p:sp>
    </p:spTree>
    <p:extLst>
      <p:ext uri="{BB962C8B-B14F-4D97-AF65-F5344CB8AC3E}">
        <p14:creationId xmlns:p14="http://schemas.microsoft.com/office/powerpoint/2010/main" xmlns="" val="215232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0" dirty="0" smtClean="0">
                <a:solidFill>
                  <a:srgbClr val="FFFF00"/>
                </a:solidFill>
                <a:effectLst/>
                <a:latin typeface="Open Sans"/>
              </a:rPr>
              <a:t>Preliminary steps</a:t>
            </a:r>
            <a:endParaRPr lang="en-US" sz="5400" b="0" dirty="0">
              <a:solidFill>
                <a:srgbClr val="FFFF00"/>
              </a:solidFill>
              <a:effectLst/>
              <a:latin typeface="Open Sans"/>
            </a:endParaRPr>
          </a:p>
        </p:txBody>
      </p:sp>
      <p:sp>
        <p:nvSpPr>
          <p:cNvPr id="3" name="Content Placeholder 2"/>
          <p:cNvSpPr>
            <a:spLocks noGrp="1"/>
          </p:cNvSpPr>
          <p:nvPr>
            <p:ph idx="1"/>
          </p:nvPr>
        </p:nvSpPr>
        <p:spPr>
          <a:xfrm>
            <a:off x="959485" y="2011681"/>
            <a:ext cx="10871450" cy="5514534"/>
          </a:xfrm>
        </p:spPr>
        <p:txBody>
          <a:bodyPr>
            <a:normAutofit fontScale="92500" lnSpcReduction="10000"/>
          </a:bodyPr>
          <a:lstStyle/>
          <a:p>
            <a:pPr fontAlgn="base"/>
            <a:endParaRPr lang="en-US" sz="2000" dirty="0" smtClean="0"/>
          </a:p>
          <a:p>
            <a:pPr lvl="1" fontAlgn="base">
              <a:buNone/>
            </a:pPr>
            <a:r>
              <a:rPr lang="en-US" sz="2000" dirty="0" smtClean="0"/>
              <a:t>	</a:t>
            </a:r>
            <a:r>
              <a:rPr lang="en-US" sz="2600" dirty="0" smtClean="0">
                <a:solidFill>
                  <a:srgbClr val="FFFF00"/>
                </a:solidFill>
                <a:latin typeface="Open Sans"/>
              </a:rPr>
              <a:t>Discuss</a:t>
            </a:r>
            <a:r>
              <a:rPr lang="en-US" sz="2600" dirty="0" smtClean="0">
                <a:latin typeface="Open Sans"/>
              </a:rPr>
              <a:t> and create an investigatory plan with the Title IX Coordinator.</a:t>
            </a:r>
          </a:p>
          <a:p>
            <a:pPr fontAlgn="base"/>
            <a:endParaRPr lang="en-US" sz="2600" dirty="0" smtClean="0">
              <a:latin typeface="Open Sans"/>
            </a:endParaRPr>
          </a:p>
          <a:p>
            <a:pPr lvl="1" fontAlgn="base">
              <a:buNone/>
            </a:pPr>
            <a:r>
              <a:rPr lang="en-US" sz="2600" dirty="0" smtClean="0">
                <a:latin typeface="Open Sans"/>
              </a:rPr>
              <a:t>	</a:t>
            </a:r>
            <a:r>
              <a:rPr lang="en-US" sz="2600" dirty="0" smtClean="0">
                <a:solidFill>
                  <a:srgbClr val="FFFF00"/>
                </a:solidFill>
                <a:latin typeface="Open Sans"/>
              </a:rPr>
              <a:t>Develop</a:t>
            </a:r>
            <a:r>
              <a:rPr lang="en-US" sz="2600" dirty="0" smtClean="0">
                <a:latin typeface="Open Sans"/>
              </a:rPr>
              <a:t> the investigative timeline.</a:t>
            </a:r>
          </a:p>
          <a:p>
            <a:pPr fontAlgn="base"/>
            <a:endParaRPr lang="en-US" sz="2600" dirty="0" smtClean="0">
              <a:latin typeface="Open Sans"/>
            </a:endParaRPr>
          </a:p>
          <a:p>
            <a:pPr lvl="1" fontAlgn="base">
              <a:buNone/>
            </a:pPr>
            <a:r>
              <a:rPr lang="en-US" sz="2600" dirty="0" smtClean="0">
                <a:latin typeface="Open Sans"/>
              </a:rPr>
              <a:t>	</a:t>
            </a:r>
            <a:r>
              <a:rPr lang="en-US" sz="2600" dirty="0" smtClean="0">
                <a:solidFill>
                  <a:srgbClr val="FFFF00"/>
                </a:solidFill>
                <a:latin typeface="Open Sans"/>
              </a:rPr>
              <a:t>Collect</a:t>
            </a:r>
            <a:r>
              <a:rPr lang="en-US" sz="2600" dirty="0" smtClean="0">
                <a:latin typeface="Open Sans"/>
              </a:rPr>
              <a:t> and organize initial information, statements and documentary and physical evidence.</a:t>
            </a:r>
          </a:p>
          <a:p>
            <a:endParaRPr lang="en-US" sz="2600" dirty="0" smtClean="0">
              <a:latin typeface="Open Sans"/>
            </a:endParaRPr>
          </a:p>
          <a:p>
            <a:pPr lvl="1" fontAlgn="base">
              <a:buNone/>
            </a:pPr>
            <a:r>
              <a:rPr lang="en-US" sz="2600" dirty="0" smtClean="0">
                <a:latin typeface="Open Sans"/>
              </a:rPr>
              <a:t>	You should not wait for the conclusion of a criminal investigation or criminal proceedings to begin their own Title IX investigation. Care is warranted. </a:t>
            </a:r>
            <a:r>
              <a:rPr lang="en-US" sz="2600" dirty="0" smtClean="0">
                <a:solidFill>
                  <a:srgbClr val="FF0000"/>
                </a:solidFill>
                <a:latin typeface="Open Sans"/>
              </a:rPr>
              <a:t>Communication and coordination with law enforcement are a “MUST.”</a:t>
            </a:r>
          </a:p>
          <a:p>
            <a:pPr>
              <a:buNone/>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effectLst/>
                <a:latin typeface="Open Sans"/>
              </a:rPr>
              <a:t>Set Timelines &amp; Benchmarks For:</a:t>
            </a:r>
          </a:p>
        </p:txBody>
      </p:sp>
      <p:sp>
        <p:nvSpPr>
          <p:cNvPr id="2" name="Content Placeholder 1"/>
          <p:cNvSpPr>
            <a:spLocks noGrp="1"/>
          </p:cNvSpPr>
          <p:nvPr>
            <p:ph idx="1"/>
          </p:nvPr>
        </p:nvSpPr>
        <p:spPr>
          <a:xfrm>
            <a:off x="959485" y="1969477"/>
            <a:ext cx="10871450" cy="4979963"/>
          </a:xfrm>
        </p:spPr>
        <p:txBody>
          <a:bodyPr>
            <a:normAutofit fontScale="92500" lnSpcReduction="20000"/>
          </a:bodyPr>
          <a:lstStyle/>
          <a:p>
            <a:endParaRPr lang="en-US" dirty="0">
              <a:solidFill>
                <a:srgbClr val="FFFF00"/>
              </a:solidFill>
              <a:latin typeface="Open Sans"/>
            </a:endParaRPr>
          </a:p>
          <a:p>
            <a:pPr lvl="1"/>
            <a:r>
              <a:rPr lang="en-US" sz="3500" b="1" dirty="0">
                <a:solidFill>
                  <a:srgbClr val="FFFF00"/>
                </a:solidFill>
                <a:effectLst/>
                <a:latin typeface="Open Sans"/>
              </a:rPr>
              <a:t>Interviewing parties</a:t>
            </a:r>
          </a:p>
          <a:p>
            <a:pPr lvl="1"/>
            <a:r>
              <a:rPr lang="en-US" sz="3500" b="1" dirty="0">
                <a:solidFill>
                  <a:srgbClr val="FFFF00"/>
                </a:solidFill>
                <a:effectLst/>
                <a:latin typeface="Open Sans"/>
              </a:rPr>
              <a:t>Interviewing witnesses</a:t>
            </a:r>
          </a:p>
          <a:p>
            <a:pPr lvl="1"/>
            <a:r>
              <a:rPr lang="en-US" sz="3500" b="1" dirty="0">
                <a:solidFill>
                  <a:srgbClr val="FFFF00"/>
                </a:solidFill>
                <a:effectLst/>
                <a:latin typeface="Open Sans"/>
              </a:rPr>
              <a:t>Compiling statements</a:t>
            </a:r>
          </a:p>
          <a:p>
            <a:pPr lvl="1"/>
            <a:r>
              <a:rPr lang="en-US" sz="3500" b="1" dirty="0">
                <a:solidFill>
                  <a:srgbClr val="FFFF00"/>
                </a:solidFill>
                <a:effectLst/>
                <a:latin typeface="Open Sans"/>
              </a:rPr>
              <a:t>Verifying statements</a:t>
            </a:r>
          </a:p>
          <a:p>
            <a:pPr lvl="1"/>
            <a:r>
              <a:rPr lang="en-US" sz="3500" b="1" dirty="0">
                <a:solidFill>
                  <a:srgbClr val="FFFF00"/>
                </a:solidFill>
                <a:effectLst/>
                <a:latin typeface="Open Sans"/>
              </a:rPr>
              <a:t>Gathering/obtaining documentation</a:t>
            </a:r>
          </a:p>
          <a:p>
            <a:pPr lvl="1"/>
            <a:r>
              <a:rPr lang="en-US" sz="3500" b="1" dirty="0">
                <a:solidFill>
                  <a:srgbClr val="FFFF00"/>
                </a:solidFill>
                <a:effectLst/>
                <a:latin typeface="Open Sans"/>
              </a:rPr>
              <a:t>Testing medical evidence</a:t>
            </a:r>
          </a:p>
          <a:p>
            <a:pPr lvl="1"/>
            <a:r>
              <a:rPr lang="en-US" sz="3500" b="1" dirty="0">
                <a:solidFill>
                  <a:srgbClr val="FFFF00"/>
                </a:solidFill>
                <a:effectLst/>
                <a:latin typeface="Open Sans"/>
              </a:rPr>
              <a:t>Research</a:t>
            </a:r>
          </a:p>
          <a:p>
            <a:pPr lvl="1"/>
            <a:r>
              <a:rPr lang="en-US" sz="3500" b="1" dirty="0">
                <a:solidFill>
                  <a:srgbClr val="FFFF00"/>
                </a:solidFill>
                <a:effectLst/>
                <a:latin typeface="Open Sans"/>
              </a:rPr>
              <a:t>Drafting the report</a:t>
            </a:r>
          </a:p>
        </p:txBody>
      </p:sp>
      <p:sp>
        <p:nvSpPr>
          <p:cNvPr id="4" name="Slide Number Placeholder 3">
            <a:extLst>
              <a:ext uri="{FF2B5EF4-FFF2-40B4-BE49-F238E27FC236}">
                <a16:creationId xmlns:a16="http://schemas.microsoft.com/office/drawing/2014/main" xmlns="" id="{C491EA62-74E7-42B1-B297-DA6D19BB0982}"/>
              </a:ext>
            </a:extLst>
          </p:cNvPr>
          <p:cNvSpPr>
            <a:spLocks noGrp="1"/>
          </p:cNvSpPr>
          <p:nvPr>
            <p:ph type="sldNum" sz="quarter" idx="12"/>
          </p:nvPr>
        </p:nvSpPr>
        <p:spPr/>
        <p:txBody>
          <a:bodyPr/>
          <a:lstStyle/>
          <a:p>
            <a:fld id="{9BDACA4D-4800-434F-ACDC-A9F5402C1E26}"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25195" y="545845"/>
            <a:ext cx="4867587" cy="1131210"/>
          </a:xfrm>
        </p:spPr>
        <p:txBody>
          <a:bodyPr vert="horz" lIns="87062" tIns="43531" rIns="87062" bIns="43531" rtlCol="0" anchor="ctr">
            <a:normAutofit/>
          </a:bodyPr>
          <a:lstStyle/>
          <a:p>
            <a:r>
              <a:rPr lang="en-US" sz="3100" b="0" dirty="0">
                <a:solidFill>
                  <a:srgbClr val="FFFF00"/>
                </a:solidFill>
                <a:effectLst/>
                <a:latin typeface="Open Sans"/>
              </a:rPr>
              <a:t>Initial Contact With Complainant</a:t>
            </a:r>
          </a:p>
        </p:txBody>
      </p:sp>
      <p:pic>
        <p:nvPicPr>
          <p:cNvPr id="21" name="Picture 20" descr="A close up of a sign&#10;&#10;Description automatically generated">
            <a:extLst>
              <a:ext uri="{FF2B5EF4-FFF2-40B4-BE49-F238E27FC236}">
                <a16:creationId xmlns:a16="http://schemas.microsoft.com/office/drawing/2014/main" xmlns="" id="{B0348D0F-5B36-4808-991B-2625A0AC7F8C}"/>
              </a:ext>
            </a:extLst>
          </p:cNvPr>
          <p:cNvPicPr>
            <a:picLocks noChangeAspect="1"/>
          </p:cNvPicPr>
          <p:nvPr/>
        </p:nvPicPr>
        <p:blipFill>
          <a:blip r:embed="rId3" cstate="print">
            <a:lum bright="70000" contrast="-70000"/>
            <a:extLst>
              <a:ext uri="{BEBA8EAE-BF5A-486C-A8C5-ECC9F3942E4B}">
                <a14:imgProps xmlns:a14="http://schemas.microsoft.com/office/drawing/2010/main" xmlns="">
                  <a14:imgLayer r:embed="rId4">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20" name="Picture 19" descr="A picture containing building, person, outdoor, person&#10;&#10;Description automatically generated">
            <a:extLst>
              <a:ext uri="{FF2B5EF4-FFF2-40B4-BE49-F238E27FC236}">
                <a16:creationId xmlns:a16="http://schemas.microsoft.com/office/drawing/2014/main" xmlns="" id="{05E1A58A-919D-41BA-BFDA-EA8EDC55895C}"/>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9718" t="763" r="21752" b="465"/>
          <a:stretch/>
        </p:blipFill>
        <p:spPr>
          <a:xfrm>
            <a:off x="6400801" y="3"/>
            <a:ext cx="6400801" cy="8229600"/>
          </a:xfrm>
          <a:prstGeom prst="rect">
            <a:avLst/>
          </a:prstGeom>
        </p:spPr>
      </p:pic>
      <p:sp>
        <p:nvSpPr>
          <p:cNvPr id="28" name="Rectangle 27">
            <a:extLst>
              <a:ext uri="{FF2B5EF4-FFF2-40B4-BE49-F238E27FC236}">
                <a16:creationId xmlns:a16="http://schemas.microsoft.com/office/drawing/2014/main" xmlns="" id="{9AF178AD-F1F0-4FF7-8CE2-8B6C0D38C7DA}"/>
              </a:ext>
            </a:extLst>
          </p:cNvPr>
          <p:cNvSpPr/>
          <p:nvPr/>
        </p:nvSpPr>
        <p:spPr>
          <a:xfrm>
            <a:off x="6408473" y="196951"/>
            <a:ext cx="6393127" cy="8229600"/>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r>
              <a:rPr lang="en-US" sz="3200" dirty="0" smtClean="0">
                <a:solidFill>
                  <a:srgbClr val="FF0000"/>
                </a:solidFill>
                <a:latin typeface="Open Sans"/>
              </a:rPr>
              <a:t>Confidentiality</a:t>
            </a:r>
            <a:r>
              <a:rPr lang="en-US" sz="3200" dirty="0" smtClean="0">
                <a:latin typeface="Open Sans"/>
              </a:rPr>
              <a:t> </a:t>
            </a:r>
            <a:r>
              <a:rPr lang="en-US" sz="3200" dirty="0" smtClean="0">
                <a:solidFill>
                  <a:schemeClr val="bg1"/>
                </a:solidFill>
                <a:latin typeface="Open Sans"/>
              </a:rPr>
              <a:t>important, but </a:t>
            </a:r>
            <a:r>
              <a:rPr lang="en-US" sz="3200" dirty="0" smtClean="0">
                <a:solidFill>
                  <a:srgbClr val="FF0000"/>
                </a:solidFill>
                <a:latin typeface="Open Sans"/>
              </a:rPr>
              <a:t>not guaranteed</a:t>
            </a:r>
            <a:endParaRPr lang="en-US" sz="3200" dirty="0">
              <a:solidFill>
                <a:srgbClr val="FF0000"/>
              </a:solidFill>
              <a:latin typeface="Open Sans"/>
            </a:endParaRPr>
          </a:p>
        </p:txBody>
      </p:sp>
      <p:sp>
        <p:nvSpPr>
          <p:cNvPr id="11" name="Rectangle 10"/>
          <p:cNvSpPr/>
          <p:nvPr/>
        </p:nvSpPr>
        <p:spPr>
          <a:xfrm>
            <a:off x="647115" y="1983544"/>
            <a:ext cx="4797082" cy="6524863"/>
          </a:xfrm>
          <a:prstGeom prst="rect">
            <a:avLst/>
          </a:prstGeom>
        </p:spPr>
        <p:txBody>
          <a:bodyPr wrap="square">
            <a:spAutoFit/>
          </a:bodyPr>
          <a:lstStyle/>
          <a:p>
            <a:pPr lvl="0" fontAlgn="base"/>
            <a:r>
              <a:rPr lang="en-US" sz="2000" dirty="0" smtClean="0">
                <a:latin typeface="Open Sans"/>
              </a:rPr>
              <a:t>Ask if urgent medical treatment/counseling is needed.</a:t>
            </a:r>
          </a:p>
          <a:p>
            <a:pPr lvl="0" fontAlgn="base"/>
            <a:endParaRPr lang="en-US" sz="2000" dirty="0" smtClean="0">
              <a:latin typeface="Open Sans"/>
            </a:endParaRPr>
          </a:p>
          <a:p>
            <a:pPr lvl="0" fontAlgn="base"/>
            <a:r>
              <a:rPr lang="en-US" sz="2000" dirty="0" smtClean="0">
                <a:latin typeface="Open Sans"/>
              </a:rPr>
              <a:t>Ask if law enforcement has been contacted.</a:t>
            </a:r>
          </a:p>
          <a:p>
            <a:r>
              <a:rPr lang="en-US" sz="2000" dirty="0" smtClean="0">
                <a:latin typeface="Open Sans"/>
              </a:rPr>
              <a:t> </a:t>
            </a:r>
          </a:p>
          <a:p>
            <a:pPr lvl="0" fontAlgn="base"/>
            <a:r>
              <a:rPr lang="en-US" sz="2000" dirty="0" smtClean="0">
                <a:latin typeface="Open Sans"/>
              </a:rPr>
              <a:t>Seek legal advice whether any court orders are in place relative to this complaint.</a:t>
            </a:r>
          </a:p>
          <a:p>
            <a:pPr fontAlgn="base"/>
            <a:r>
              <a:rPr lang="en-US" sz="2000" dirty="0" smtClean="0">
                <a:latin typeface="Open Sans"/>
              </a:rPr>
              <a:t> </a:t>
            </a:r>
          </a:p>
          <a:p>
            <a:pPr lvl="0" fontAlgn="base"/>
            <a:r>
              <a:rPr lang="en-US" sz="2000" dirty="0" smtClean="0">
                <a:latin typeface="Open Sans"/>
              </a:rPr>
              <a:t>Explain the investigatory process and the steps we take.</a:t>
            </a:r>
          </a:p>
          <a:p>
            <a:pPr fontAlgn="base"/>
            <a:r>
              <a:rPr lang="en-US" sz="2000" dirty="0" smtClean="0">
                <a:latin typeface="Open Sans"/>
              </a:rPr>
              <a:t> </a:t>
            </a:r>
          </a:p>
          <a:p>
            <a:pPr lvl="0" fontAlgn="base"/>
            <a:r>
              <a:rPr lang="en-US" sz="2000" dirty="0" smtClean="0">
                <a:latin typeface="Open Sans"/>
              </a:rPr>
              <a:t>Review appropriate government/institution privacy laws or policies.</a:t>
            </a:r>
          </a:p>
          <a:p>
            <a:pPr fontAlgn="base"/>
            <a:r>
              <a:rPr lang="en-US" sz="2000" dirty="0" smtClean="0">
                <a:latin typeface="Open Sans"/>
              </a:rPr>
              <a:t> </a:t>
            </a:r>
          </a:p>
          <a:p>
            <a:pPr lvl="0" fontAlgn="base"/>
            <a:r>
              <a:rPr lang="en-US" sz="2000" dirty="0" smtClean="0">
                <a:latin typeface="Open Sans"/>
              </a:rPr>
              <a:t>Explain how and why we preserve evidence. </a:t>
            </a:r>
          </a:p>
          <a:p>
            <a:pPr fontAlgn="base"/>
            <a:r>
              <a:rPr lang="en-US" sz="2000" dirty="0" smtClean="0">
                <a:latin typeface="Open Sans"/>
              </a:rPr>
              <a:t> </a:t>
            </a:r>
          </a:p>
          <a:p>
            <a:endParaRPr lang="en-US" dirty="0"/>
          </a:p>
        </p:txBody>
      </p:sp>
    </p:spTree>
    <p:custDataLst>
      <p:tags r:id="rId1"/>
    </p:custDataLst>
    <p:extLst>
      <p:ext uri="{BB962C8B-B14F-4D97-AF65-F5344CB8AC3E}">
        <p14:creationId xmlns:p14="http://schemas.microsoft.com/office/powerpoint/2010/main" xmlns="" val="173312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BCC71-E9DB-436D-A4B5-20EA9435E3C7}"/>
              </a:ext>
            </a:extLst>
          </p:cNvPr>
          <p:cNvSpPr>
            <a:spLocks noGrp="1"/>
          </p:cNvSpPr>
          <p:nvPr>
            <p:ph type="title"/>
          </p:nvPr>
        </p:nvSpPr>
        <p:spPr/>
        <p:txBody>
          <a:bodyPr/>
          <a:lstStyle/>
          <a:p>
            <a:endParaRPr lang="en-US" dirty="0"/>
          </a:p>
        </p:txBody>
      </p:sp>
      <p:pic>
        <p:nvPicPr>
          <p:cNvPr id="3" name="Picture 2" descr="A close up of a rock&#10;&#10;Description automatically generated">
            <a:extLst>
              <a:ext uri="{FF2B5EF4-FFF2-40B4-BE49-F238E27FC236}">
                <a16:creationId xmlns:a16="http://schemas.microsoft.com/office/drawing/2014/main" xmlns="" id="{B34AC1D4-6E9F-40E8-BBF6-EAADD9FF4F3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4908"/>
          <a:stretch/>
        </p:blipFill>
        <p:spPr>
          <a:xfrm>
            <a:off x="0" y="3"/>
            <a:ext cx="12797989" cy="8229600"/>
          </a:xfrm>
          <a:prstGeom prst="rect">
            <a:avLst/>
          </a:prstGeom>
        </p:spPr>
      </p:pic>
      <p:sp>
        <p:nvSpPr>
          <p:cNvPr id="5" name="Rectangle 4">
            <a:extLst>
              <a:ext uri="{FF2B5EF4-FFF2-40B4-BE49-F238E27FC236}">
                <a16:creationId xmlns:a16="http://schemas.microsoft.com/office/drawing/2014/main" xmlns="" id="{DF6A530E-C8E1-4FF3-968E-971985B4FA98}"/>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xmlns="" id="{D90F5119-7D93-44BD-BF91-242D13C81087}"/>
              </a:ext>
            </a:extLst>
          </p:cNvPr>
          <p:cNvSpPr/>
          <p:nvPr/>
        </p:nvSpPr>
        <p:spPr>
          <a:xfrm>
            <a:off x="2526829" y="4160523"/>
            <a:ext cx="7747948" cy="2857500"/>
          </a:xfrm>
          <a:prstGeom prst="rect">
            <a:avLst/>
          </a:prstGeom>
          <a:ln/>
        </p:spPr>
        <p:style>
          <a:lnRef idx="3">
            <a:schemeClr val="lt1"/>
          </a:lnRef>
          <a:fillRef idx="1">
            <a:schemeClr val="dk1"/>
          </a:fillRef>
          <a:effectRef idx="1">
            <a:schemeClr val="dk1"/>
          </a:effectRef>
          <a:fontRef idx="minor">
            <a:schemeClr val="lt1"/>
          </a:fontRef>
        </p:style>
        <p:txBody>
          <a:bodyPr lIns="87062" tIns="43531" rIns="87062" bIns="43531" rtlCol="0" anchor="ctr"/>
          <a:lstStyle/>
          <a:p>
            <a:pPr algn="ctr"/>
            <a:r>
              <a:rPr lang="en-US" sz="2600" dirty="0">
                <a:latin typeface="Open Sans"/>
              </a:rPr>
              <a:t>Why we’re here:</a:t>
            </a:r>
          </a:p>
          <a:p>
            <a:pPr algn="ctr"/>
            <a:r>
              <a:rPr lang="en-US" sz="2600" dirty="0">
                <a:latin typeface="Open Sans"/>
              </a:rPr>
              <a:t>Because 34 C.F.R. §106.45 requires everyone in the Title IX process be trained in these </a:t>
            </a:r>
            <a:r>
              <a:rPr lang="en-US" sz="2600" b="1" dirty="0">
                <a:solidFill>
                  <a:srgbClr val="FF0000"/>
                </a:solidFill>
                <a:latin typeface="Open Sans"/>
              </a:rPr>
              <a:t>new</a:t>
            </a:r>
            <a:r>
              <a:rPr lang="en-US" sz="2600" dirty="0">
                <a:latin typeface="Open Sans"/>
              </a:rPr>
              <a:t> regulations and procedures! </a:t>
            </a:r>
          </a:p>
          <a:p>
            <a:pPr algn="ctr"/>
            <a:endParaRPr lang="en-US" sz="3100" dirty="0">
              <a:latin typeface="+mj-lt"/>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xmlns="" val="588930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0" dirty="0" smtClean="0">
                <a:solidFill>
                  <a:srgbClr val="FFFF00"/>
                </a:solidFill>
                <a:effectLst/>
                <a:latin typeface="Open Sans"/>
              </a:rPr>
              <a:t>More initial contact steps</a:t>
            </a:r>
            <a:endParaRPr lang="en-US" sz="5400" b="0" dirty="0">
              <a:solidFill>
                <a:srgbClr val="FFFF00"/>
              </a:solidFill>
              <a:effectLst/>
              <a:latin typeface="Open Sans"/>
            </a:endParaRPr>
          </a:p>
        </p:txBody>
      </p:sp>
      <p:sp>
        <p:nvSpPr>
          <p:cNvPr id="3" name="Content Placeholder 2"/>
          <p:cNvSpPr>
            <a:spLocks noGrp="1"/>
          </p:cNvSpPr>
          <p:nvPr>
            <p:ph idx="1"/>
          </p:nvPr>
        </p:nvSpPr>
        <p:spPr/>
        <p:txBody>
          <a:bodyPr>
            <a:normAutofit/>
          </a:bodyPr>
          <a:lstStyle/>
          <a:p>
            <a:pPr>
              <a:buNone/>
            </a:pPr>
            <a:r>
              <a:rPr lang="en-US" sz="3200" dirty="0" smtClean="0">
                <a:effectLst/>
                <a:latin typeface="Open Sans"/>
              </a:rPr>
              <a:t>Identify the team and explain its mission.</a:t>
            </a:r>
            <a:endParaRPr lang="en-US" sz="3200" dirty="0">
              <a:effectLst/>
              <a:latin typeface="Open Sans"/>
            </a:endParaRPr>
          </a:p>
        </p:txBody>
      </p:sp>
      <p:sp>
        <p:nvSpPr>
          <p:cNvPr id="4" name="Rectangle 3"/>
          <p:cNvSpPr/>
          <p:nvPr/>
        </p:nvSpPr>
        <p:spPr>
          <a:xfrm>
            <a:off x="900333" y="3791635"/>
            <a:ext cx="8700868" cy="3046988"/>
          </a:xfrm>
          <a:prstGeom prst="rect">
            <a:avLst/>
          </a:prstGeom>
        </p:spPr>
        <p:txBody>
          <a:bodyPr wrap="square">
            <a:spAutoFit/>
          </a:bodyPr>
          <a:lstStyle/>
          <a:p>
            <a:pPr lvl="0" fontAlgn="base"/>
            <a:r>
              <a:rPr lang="en-US" sz="3200" dirty="0" smtClean="0">
                <a:latin typeface="Open Sans"/>
              </a:rPr>
              <a:t>Explain the investigatory process; the steps to be taken; timing.</a:t>
            </a:r>
          </a:p>
          <a:p>
            <a:pPr lvl="0" fontAlgn="base"/>
            <a:endParaRPr lang="en-US" sz="3200" dirty="0" smtClean="0">
              <a:latin typeface="Open Sans"/>
            </a:endParaRPr>
          </a:p>
          <a:p>
            <a:pPr fontAlgn="base"/>
            <a:r>
              <a:rPr lang="en-US" sz="3200" dirty="0" smtClean="0">
                <a:latin typeface="Open Sans"/>
              </a:rPr>
              <a:t>Complainant (and advisor) entitled to be fully involved and informed regarding the process.</a:t>
            </a:r>
          </a:p>
          <a:p>
            <a:pPr lvl="0" fontAlgn="base"/>
            <a:endParaRPr lang="en-US" sz="3200" dirty="0">
              <a:latin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a:bodyPr>
          <a:lstStyle/>
          <a:p>
            <a:r>
              <a:rPr lang="en-US" sz="5400" b="0" dirty="0">
                <a:solidFill>
                  <a:schemeClr val="bg1"/>
                </a:solidFill>
                <a:effectLst/>
                <a:latin typeface="Open Sans"/>
              </a:rPr>
              <a:t>Complainant Interview</a:t>
            </a:r>
          </a:p>
        </p:txBody>
      </p:sp>
      <p:sp>
        <p:nvSpPr>
          <p:cNvPr id="2" name="Content Placeholder 1"/>
          <p:cNvSpPr>
            <a:spLocks noGrp="1"/>
          </p:cNvSpPr>
          <p:nvPr>
            <p:ph idx="1"/>
          </p:nvPr>
        </p:nvSpPr>
        <p:spPr/>
        <p:txBody>
          <a:bodyPr>
            <a:normAutofit/>
          </a:bodyPr>
          <a:lstStyle/>
          <a:p>
            <a:pPr>
              <a:buNone/>
            </a:pPr>
            <a:r>
              <a:rPr lang="en-US" sz="3100" dirty="0">
                <a:latin typeface="Open Sans"/>
              </a:rPr>
              <a:t>   </a:t>
            </a:r>
            <a:endParaRPr lang="en-US" sz="3100" dirty="0" smtClean="0">
              <a:latin typeface="Open Sans"/>
            </a:endParaRPr>
          </a:p>
          <a:p>
            <a:pPr>
              <a:buNone/>
            </a:pPr>
            <a:r>
              <a:rPr lang="en-US" sz="3100" dirty="0" smtClean="0">
                <a:effectLst/>
                <a:latin typeface="Open Sans"/>
              </a:rPr>
              <a:t>  </a:t>
            </a:r>
            <a:r>
              <a:rPr lang="en-US" sz="3600" dirty="0" smtClean="0">
                <a:effectLst/>
                <a:latin typeface="Open Sans"/>
              </a:rPr>
              <a:t>Create </a:t>
            </a:r>
            <a:r>
              <a:rPr lang="en-US" sz="3600" dirty="0">
                <a:effectLst/>
                <a:latin typeface="Open Sans"/>
              </a:rPr>
              <a:t>a comfortable, safe, and blame-free environment.</a:t>
            </a:r>
          </a:p>
          <a:p>
            <a:endParaRPr lang="en-US" sz="3600" dirty="0">
              <a:effectLst/>
              <a:latin typeface="Open Sans"/>
            </a:endParaRPr>
          </a:p>
          <a:p>
            <a:pPr>
              <a:buNone/>
            </a:pPr>
            <a:r>
              <a:rPr lang="en-US" sz="3600" dirty="0">
                <a:effectLst/>
                <a:latin typeface="Open Sans"/>
              </a:rPr>
              <a:t>  </a:t>
            </a:r>
            <a:r>
              <a:rPr lang="en-US" sz="3600" dirty="0" smtClean="0">
                <a:effectLst/>
                <a:latin typeface="Open Sans"/>
              </a:rPr>
              <a:t>Complainant </a:t>
            </a:r>
            <a:r>
              <a:rPr lang="en-US" sz="3600" dirty="0">
                <a:effectLst/>
                <a:latin typeface="Open Sans"/>
              </a:rPr>
              <a:t>comfortable, unpressured and at own </a:t>
            </a:r>
            <a:r>
              <a:rPr lang="en-US" sz="3600" dirty="0" smtClean="0">
                <a:effectLst/>
                <a:latin typeface="Open Sans"/>
              </a:rPr>
              <a:t>          pace</a:t>
            </a:r>
            <a:r>
              <a:rPr lang="en-US" sz="3600" dirty="0">
                <a:effectLst/>
                <a:latin typeface="Open Sans"/>
              </a:rPr>
              <a:t>.</a:t>
            </a:r>
          </a:p>
        </p:txBody>
      </p:sp>
      <p:sp>
        <p:nvSpPr>
          <p:cNvPr id="4" name="Slide Number Placeholder 3">
            <a:extLst>
              <a:ext uri="{FF2B5EF4-FFF2-40B4-BE49-F238E27FC236}">
                <a16:creationId xmlns:a16="http://schemas.microsoft.com/office/drawing/2014/main" xmlns="" id="{A86BE2B0-F426-42AA-9E6D-D3AA4E037C0E}"/>
              </a:ext>
            </a:extLst>
          </p:cNvPr>
          <p:cNvSpPr>
            <a:spLocks noGrp="1"/>
          </p:cNvSpPr>
          <p:nvPr>
            <p:ph type="sldNum" sz="quarter" idx="12"/>
          </p:nvPr>
        </p:nvSpPr>
        <p:spPr/>
        <p:txBody>
          <a:bodyPr/>
          <a:lstStyle/>
          <a:p>
            <a:fld id="{9BDACA4D-4800-434F-ACDC-A9F5402C1E26}"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0" dirty="0">
                <a:effectLst/>
                <a:latin typeface="Open Sans"/>
              </a:rPr>
              <a:t>Complainant Interview</a:t>
            </a:r>
          </a:p>
        </p:txBody>
      </p:sp>
      <p:sp>
        <p:nvSpPr>
          <p:cNvPr id="2" name="Content Placeholder 1"/>
          <p:cNvSpPr>
            <a:spLocks noGrp="1"/>
          </p:cNvSpPr>
          <p:nvPr>
            <p:ph idx="1"/>
          </p:nvPr>
        </p:nvSpPr>
        <p:spPr/>
        <p:style>
          <a:lnRef idx="0">
            <a:schemeClr val="dk1"/>
          </a:lnRef>
          <a:fillRef idx="3">
            <a:schemeClr val="dk1"/>
          </a:fillRef>
          <a:effectRef idx="3">
            <a:schemeClr val="dk1"/>
          </a:effectRef>
          <a:fontRef idx="minor">
            <a:schemeClr val="lt1"/>
          </a:fontRef>
        </p:style>
        <p:txBody>
          <a:bodyPr/>
          <a:lstStyle/>
          <a:p>
            <a:pPr marL="0" indent="0">
              <a:buNone/>
            </a:pPr>
            <a:r>
              <a:rPr lang="en-US" sz="2600" dirty="0">
                <a:effectLst/>
                <a:latin typeface="Open Sans"/>
              </a:rPr>
              <a:t>Suggest Complainant use a handwritten journal book or word-processed document to note things as events are remembered.</a:t>
            </a:r>
          </a:p>
          <a:p>
            <a:endParaRPr lang="en-US" sz="2600" dirty="0">
              <a:effectLst/>
              <a:latin typeface="Open Sans"/>
            </a:endParaRPr>
          </a:p>
          <a:p>
            <a:pPr marL="0" indent="0">
              <a:buNone/>
            </a:pPr>
            <a:r>
              <a:rPr lang="en-US" sz="2600" dirty="0">
                <a:effectLst/>
                <a:latin typeface="Open Sans"/>
              </a:rPr>
              <a:t>Allow for sleep cycles to assist Complainant to remember key events, places and persons involved. </a:t>
            </a:r>
          </a:p>
          <a:p>
            <a:pPr marL="0" indent="0">
              <a:buNone/>
            </a:pPr>
            <a:endParaRPr lang="en-US" dirty="0">
              <a:effectLst/>
              <a:latin typeface="Open Sans"/>
            </a:endParaRPr>
          </a:p>
          <a:p>
            <a:pPr marL="0" indent="0">
              <a:buNone/>
            </a:pPr>
            <a:r>
              <a:rPr lang="en-US" sz="2600" dirty="0">
                <a:effectLst/>
                <a:latin typeface="Open Sans"/>
              </a:rPr>
              <a:t>Understand dynamic memory process.</a:t>
            </a:r>
          </a:p>
          <a:p>
            <a:endParaRPr lang="en-US" dirty="0"/>
          </a:p>
        </p:txBody>
      </p:sp>
      <p:sp>
        <p:nvSpPr>
          <p:cNvPr id="4" name="Slide Number Placeholder 3">
            <a:extLst>
              <a:ext uri="{FF2B5EF4-FFF2-40B4-BE49-F238E27FC236}">
                <a16:creationId xmlns:a16="http://schemas.microsoft.com/office/drawing/2014/main" xmlns="" id="{12186E47-918E-48D6-9C56-D3CACC630A42}"/>
              </a:ext>
            </a:extLst>
          </p:cNvPr>
          <p:cNvSpPr>
            <a:spLocks noGrp="1"/>
          </p:cNvSpPr>
          <p:nvPr>
            <p:ph type="sldNum" sz="quarter" idx="12"/>
          </p:nvPr>
        </p:nvSpPr>
        <p:spPr/>
        <p:txBody>
          <a:bodyPr/>
          <a:lstStyle/>
          <a:p>
            <a:fld id="{9BDACA4D-4800-434F-ACDC-A9F5402C1E26}"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sert road&#10;&#10;Description automatically generated">
            <a:extLst>
              <a:ext uri="{FF2B5EF4-FFF2-40B4-BE49-F238E27FC236}">
                <a16:creationId xmlns:a16="http://schemas.microsoft.com/office/drawing/2014/main" xmlns="" id="{C2F96D1F-D051-407F-B5CC-14C02A58E92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572" r="2322"/>
          <a:stretch/>
        </p:blipFill>
        <p:spPr>
          <a:xfrm>
            <a:off x="4" y="3"/>
            <a:ext cx="6102459" cy="8229600"/>
          </a:xfrm>
          <a:prstGeom prst="rect">
            <a:avLst/>
          </a:prstGeom>
        </p:spPr>
      </p:pic>
      <p:sp>
        <p:nvSpPr>
          <p:cNvPr id="15" name="Rectangle 14">
            <a:extLst>
              <a:ext uri="{FF2B5EF4-FFF2-40B4-BE49-F238E27FC236}">
                <a16:creationId xmlns:a16="http://schemas.microsoft.com/office/drawing/2014/main" xmlns="" id="{E33CDE4C-14DA-445A-B2FA-7FE4EC0A8FE1}"/>
              </a:ext>
            </a:extLst>
          </p:cNvPr>
          <p:cNvSpPr/>
          <p:nvPr/>
        </p:nvSpPr>
        <p:spPr>
          <a:xfrm>
            <a:off x="4" y="3"/>
            <a:ext cx="6102459" cy="8229600"/>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lvl="0" fontAlgn="base"/>
            <a:r>
              <a:rPr lang="en-US" sz="3100" dirty="0">
                <a:solidFill>
                  <a:schemeClr val="bg1"/>
                </a:solidFill>
                <a:latin typeface="Open Sans"/>
              </a:rPr>
              <a:t>Interviews not constrained by artificial timelines.</a:t>
            </a:r>
          </a:p>
          <a:p>
            <a:pPr fontAlgn="base"/>
            <a:endParaRPr lang="en-US" sz="3100" dirty="0"/>
          </a:p>
          <a:p>
            <a:pPr lvl="0" fontAlgn="base"/>
            <a:r>
              <a:rPr lang="en-US" sz="3100" dirty="0">
                <a:solidFill>
                  <a:schemeClr val="bg1"/>
                </a:solidFill>
                <a:latin typeface="Open Sans"/>
              </a:rPr>
              <a:t>Some interviews may be conducted over the course of several days.</a:t>
            </a:r>
          </a:p>
          <a:p>
            <a:endParaRPr lang="en-US" sz="3100" dirty="0"/>
          </a:p>
        </p:txBody>
      </p:sp>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699150" y="438161"/>
            <a:ext cx="4867587" cy="1131210"/>
          </a:xfrm>
        </p:spPr>
        <p:txBody>
          <a:bodyPr>
            <a:normAutofit/>
          </a:bodyPr>
          <a:lstStyle/>
          <a:p>
            <a:r>
              <a:rPr lang="en-US" sz="3100" dirty="0">
                <a:solidFill>
                  <a:srgbClr val="FF0000"/>
                </a:solidFill>
                <a:latin typeface="Open Sans" panose="020B0606030504020204"/>
              </a:rPr>
              <a:t>Respondent Interview</a:t>
            </a:r>
          </a:p>
        </p:txBody>
      </p:sp>
      <p:sp>
        <p:nvSpPr>
          <p:cNvPr id="29" name="TextBox 28">
            <a:extLst>
              <a:ext uri="{FF2B5EF4-FFF2-40B4-BE49-F238E27FC236}">
                <a16:creationId xmlns:a16="http://schemas.microsoft.com/office/drawing/2014/main" xmlns="" id="{14810A96-D282-48AE-91F7-8AB7A82B8465}"/>
              </a:ext>
            </a:extLst>
          </p:cNvPr>
          <p:cNvSpPr txBox="1"/>
          <p:nvPr/>
        </p:nvSpPr>
        <p:spPr>
          <a:xfrm>
            <a:off x="6699150" y="2263140"/>
            <a:ext cx="5545485" cy="765021"/>
          </a:xfrm>
          <a:prstGeom prst="rect">
            <a:avLst/>
          </a:prstGeom>
          <a:noFill/>
        </p:spPr>
        <p:txBody>
          <a:bodyPr wrap="square" lIns="87062" tIns="43531" rIns="87062" bIns="43531" rtlCol="0">
            <a:spAutoFit/>
          </a:bodyPr>
          <a:lstStyle/>
          <a:p>
            <a:pPr lvl="0" fontAlgn="base"/>
            <a:r>
              <a:rPr lang="en-US" sz="2200" dirty="0">
                <a:latin typeface="Open Sans"/>
              </a:rPr>
              <a:t>Interviews are strategically timed and </a:t>
            </a:r>
            <a:r>
              <a:rPr lang="en-US" sz="2200" dirty="0" smtClean="0">
                <a:latin typeface="Open Sans"/>
              </a:rPr>
              <a:t>planned.</a:t>
            </a:r>
            <a:endParaRPr lang="en-US" sz="2200" dirty="0">
              <a:latin typeface="Open Sans"/>
            </a:endParaRPr>
          </a:p>
        </p:txBody>
      </p:sp>
      <p:sp>
        <p:nvSpPr>
          <p:cNvPr id="30" name="TextBox 29">
            <a:extLst>
              <a:ext uri="{FF2B5EF4-FFF2-40B4-BE49-F238E27FC236}">
                <a16:creationId xmlns:a16="http://schemas.microsoft.com/office/drawing/2014/main" xmlns="" id="{CB700C76-C291-437C-8B61-0C23BF02F081}"/>
              </a:ext>
            </a:extLst>
          </p:cNvPr>
          <p:cNvSpPr txBox="1"/>
          <p:nvPr/>
        </p:nvSpPr>
        <p:spPr>
          <a:xfrm>
            <a:off x="6699150" y="4149091"/>
            <a:ext cx="5545485" cy="426466"/>
          </a:xfrm>
          <a:prstGeom prst="rect">
            <a:avLst/>
          </a:prstGeom>
          <a:noFill/>
        </p:spPr>
        <p:txBody>
          <a:bodyPr wrap="square" lIns="87062" tIns="43531" rIns="87062" bIns="43531" rtlCol="0">
            <a:spAutoFit/>
          </a:bodyPr>
          <a:lstStyle/>
          <a:p>
            <a:pPr lvl="0" fontAlgn="base"/>
            <a:r>
              <a:rPr lang="en-US" sz="2200" dirty="0">
                <a:latin typeface="Open Sans"/>
              </a:rPr>
              <a:t>Open‐ended questions when </a:t>
            </a:r>
            <a:r>
              <a:rPr lang="en-US" sz="2200" dirty="0" smtClean="0">
                <a:latin typeface="Open Sans"/>
              </a:rPr>
              <a:t>appropriate.</a:t>
            </a:r>
            <a:endParaRPr lang="en-US" sz="2200" dirty="0">
              <a:latin typeface="Open Sans"/>
            </a:endParaRPr>
          </a:p>
        </p:txBody>
      </p:sp>
      <p:sp>
        <p:nvSpPr>
          <p:cNvPr id="31" name="TextBox 30">
            <a:extLst>
              <a:ext uri="{FF2B5EF4-FFF2-40B4-BE49-F238E27FC236}">
                <a16:creationId xmlns:a16="http://schemas.microsoft.com/office/drawing/2014/main" xmlns="" id="{499F507B-EAF5-4E3D-B907-C54BC300C131}"/>
              </a:ext>
            </a:extLst>
          </p:cNvPr>
          <p:cNvSpPr txBox="1"/>
          <p:nvPr/>
        </p:nvSpPr>
        <p:spPr>
          <a:xfrm>
            <a:off x="6699150" y="5875026"/>
            <a:ext cx="5545485" cy="765021"/>
          </a:xfrm>
          <a:prstGeom prst="rect">
            <a:avLst/>
          </a:prstGeom>
          <a:noFill/>
        </p:spPr>
        <p:txBody>
          <a:bodyPr wrap="square" lIns="87062" tIns="43531" rIns="87062" bIns="43531" rtlCol="0">
            <a:spAutoFit/>
          </a:bodyPr>
          <a:lstStyle/>
          <a:p>
            <a:r>
              <a:rPr lang="en-US" sz="2200" dirty="0">
                <a:latin typeface="Open Sans"/>
              </a:rPr>
              <a:t>Build trust; avoid leading, argumentative, or </a:t>
            </a:r>
            <a:r>
              <a:rPr lang="en-US" sz="2200" dirty="0">
                <a:solidFill>
                  <a:srgbClr val="FF0000"/>
                </a:solidFill>
                <a:latin typeface="Open Sans"/>
              </a:rPr>
              <a:t>accusatory </a:t>
            </a:r>
            <a:r>
              <a:rPr lang="en-US" sz="2200" dirty="0" smtClean="0">
                <a:latin typeface="Open Sans"/>
              </a:rPr>
              <a:t>questions.</a:t>
            </a:r>
            <a:endParaRPr lang="en-US" sz="2200" dirty="0">
              <a:latin typeface="Open Sans"/>
            </a:endParaRPr>
          </a:p>
        </p:txBody>
      </p:sp>
      <p:sp>
        <p:nvSpPr>
          <p:cNvPr id="13" name="TextBox 12">
            <a:extLst>
              <a:ext uri="{FF2B5EF4-FFF2-40B4-BE49-F238E27FC236}">
                <a16:creationId xmlns:a16="http://schemas.microsoft.com/office/drawing/2014/main" xmlns="" id="{A7D8C9BC-448C-49C1-9EE1-690BE7ECA0A1}"/>
              </a:ext>
            </a:extLst>
          </p:cNvPr>
          <p:cNvSpPr txBox="1"/>
          <p:nvPr/>
        </p:nvSpPr>
        <p:spPr>
          <a:xfrm>
            <a:off x="556974" y="5878391"/>
            <a:ext cx="4295275" cy="488022"/>
          </a:xfrm>
          <a:prstGeom prst="rect">
            <a:avLst/>
          </a:prstGeom>
          <a:noFill/>
        </p:spPr>
        <p:txBody>
          <a:bodyPr wrap="square" lIns="87062" tIns="43531" rIns="87062" bIns="43531" rtlCol="0">
            <a:spAutoFit/>
          </a:bodyPr>
          <a:lstStyle/>
          <a:p>
            <a:endParaRPr lang="en-US" sz="2600" dirty="0">
              <a:solidFill>
                <a:schemeClr val="bg1"/>
              </a:solidFill>
              <a:latin typeface="+mj-lt"/>
            </a:endParaRPr>
          </a:p>
        </p:txBody>
      </p:sp>
    </p:spTree>
    <p:custDataLst>
      <p:tags r:id="rId1"/>
    </p:custDataLst>
    <p:extLst>
      <p:ext uri="{BB962C8B-B14F-4D97-AF65-F5344CB8AC3E}">
        <p14:creationId xmlns:p14="http://schemas.microsoft.com/office/powerpoint/2010/main" xmlns="" val="698717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0" dirty="0">
                <a:effectLst/>
                <a:latin typeface="Open Sans"/>
              </a:rPr>
              <a:t>NO Stereotyping</a:t>
            </a:r>
          </a:p>
        </p:txBody>
      </p:sp>
      <p:sp>
        <p:nvSpPr>
          <p:cNvPr id="2" name="Content Placeholder 1"/>
          <p:cNvSpPr>
            <a:spLocks noGrp="1"/>
          </p:cNvSpPr>
          <p:nvPr>
            <p:ph idx="1"/>
          </p:nvPr>
        </p:nvSpPr>
        <p:spPr/>
        <p:txBody>
          <a:bodyPr>
            <a:normAutofit/>
          </a:bodyPr>
          <a:lstStyle/>
          <a:p>
            <a:pPr marL="0" indent="0">
              <a:buNone/>
            </a:pPr>
            <a:endParaRPr lang="en-US" sz="3500" dirty="0">
              <a:latin typeface="Open Sans"/>
            </a:endParaRPr>
          </a:p>
          <a:p>
            <a:pPr marL="0" indent="0">
              <a:buNone/>
            </a:pPr>
            <a:r>
              <a:rPr lang="en-US" sz="3500" dirty="0">
                <a:latin typeface="Open Sans"/>
              </a:rPr>
              <a:t>Investigative techniques and approaches that apply </a:t>
            </a:r>
            <a:r>
              <a:rPr lang="en-US" sz="3500" dirty="0">
                <a:solidFill>
                  <a:srgbClr val="FF0000"/>
                </a:solidFill>
                <a:latin typeface="Open Sans"/>
              </a:rPr>
              <a:t>sex stereotypes </a:t>
            </a:r>
            <a:r>
              <a:rPr lang="en-US" sz="3500" dirty="0">
                <a:latin typeface="Open Sans"/>
              </a:rPr>
              <a:t>or generalizations may </a:t>
            </a:r>
            <a:r>
              <a:rPr lang="en-US" sz="3500" dirty="0">
                <a:solidFill>
                  <a:srgbClr val="FF0000"/>
                </a:solidFill>
                <a:latin typeface="Open Sans"/>
              </a:rPr>
              <a:t>violate Title IX </a:t>
            </a:r>
            <a:r>
              <a:rPr lang="en-US" sz="3500" dirty="0">
                <a:latin typeface="Open Sans"/>
              </a:rPr>
              <a:t>and should be avoided so that the investigation proceeds objectively and </a:t>
            </a:r>
            <a:r>
              <a:rPr lang="en-US" sz="3500" dirty="0" smtClean="0">
                <a:latin typeface="Open Sans"/>
              </a:rPr>
              <a:t>impartially. </a:t>
            </a:r>
            <a:endParaRPr lang="en-US" sz="3500" dirty="0">
              <a:latin typeface="Open Sans"/>
            </a:endParaRPr>
          </a:p>
          <a:p>
            <a:pPr lvl="0"/>
            <a:endParaRPr lang="en-US" dirty="0"/>
          </a:p>
          <a:p>
            <a:pPr lvl="0"/>
            <a:endParaRPr lang="en-US" dirty="0"/>
          </a:p>
          <a:p>
            <a:endParaRPr lang="en-US" dirty="0"/>
          </a:p>
        </p:txBody>
      </p:sp>
      <p:sp>
        <p:nvSpPr>
          <p:cNvPr id="4" name="Slide Number Placeholder 3">
            <a:extLst>
              <a:ext uri="{FF2B5EF4-FFF2-40B4-BE49-F238E27FC236}">
                <a16:creationId xmlns:a16="http://schemas.microsoft.com/office/drawing/2014/main" xmlns="" id="{09D58D1F-4E82-475B-BE2B-59A755DCF034}"/>
              </a:ext>
            </a:extLst>
          </p:cNvPr>
          <p:cNvSpPr>
            <a:spLocks noGrp="1"/>
          </p:cNvSpPr>
          <p:nvPr>
            <p:ph type="sldNum" sz="quarter" idx="12"/>
          </p:nvPr>
        </p:nvSpPr>
        <p:spPr/>
        <p:txBody>
          <a:bodyPr/>
          <a:lstStyle/>
          <a:p>
            <a:fld id="{9BDACA4D-4800-434F-ACDC-A9F5402C1E26}"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D9609-EEF9-46C4-8A0D-16022E19DC3F}"/>
              </a:ext>
            </a:extLst>
          </p:cNvPr>
          <p:cNvSpPr>
            <a:spLocks noGrp="1"/>
          </p:cNvSpPr>
          <p:nvPr>
            <p:ph type="title"/>
          </p:nvPr>
        </p:nvSpPr>
        <p:spPr/>
        <p:txBody>
          <a:bodyPr>
            <a:normAutofit/>
          </a:bodyPr>
          <a:lstStyle/>
          <a:p>
            <a:r>
              <a:rPr lang="en-US" sz="5400" b="0" dirty="0">
                <a:solidFill>
                  <a:srgbClr val="FFFF00"/>
                </a:solidFill>
                <a:effectLst/>
                <a:latin typeface="Open Sans"/>
              </a:rPr>
              <a:t>Throughout the Process</a:t>
            </a:r>
          </a:p>
        </p:txBody>
      </p:sp>
      <p:sp>
        <p:nvSpPr>
          <p:cNvPr id="3" name="Content Placeholder 2">
            <a:extLst>
              <a:ext uri="{FF2B5EF4-FFF2-40B4-BE49-F238E27FC236}">
                <a16:creationId xmlns:a16="http://schemas.microsoft.com/office/drawing/2014/main" xmlns="" id="{66A88CF4-99D8-427F-934B-A07B05803676}"/>
              </a:ext>
            </a:extLst>
          </p:cNvPr>
          <p:cNvSpPr>
            <a:spLocks noGrp="1"/>
          </p:cNvSpPr>
          <p:nvPr>
            <p:ph idx="1"/>
          </p:nvPr>
        </p:nvSpPr>
        <p:spPr/>
        <p:txBody>
          <a:bodyPr>
            <a:normAutofit/>
          </a:bodyPr>
          <a:lstStyle/>
          <a:p>
            <a:pPr marL="0" indent="0">
              <a:buNone/>
            </a:pPr>
            <a:endParaRPr lang="en-US" sz="2600" dirty="0">
              <a:effectLst/>
              <a:latin typeface="Open Sans"/>
            </a:endParaRPr>
          </a:p>
          <a:p>
            <a:pPr marL="0" indent="0">
              <a:buNone/>
            </a:pPr>
            <a:r>
              <a:rPr lang="en-US" sz="3200" dirty="0">
                <a:effectLst/>
                <a:latin typeface="Open Sans"/>
              </a:rPr>
              <a:t>Ensure equal opportunities to have others present (the advisor of their choice) during any grievance proceeding, or you may establish restrictions regarding the extent to which the advisor may participate in the proceedings, as long as the restrictions apply equally to </a:t>
            </a:r>
            <a:r>
              <a:rPr lang="en-US" sz="3200" dirty="0">
                <a:solidFill>
                  <a:srgbClr val="FF0000"/>
                </a:solidFill>
                <a:effectLst/>
                <a:latin typeface="Open Sans"/>
              </a:rPr>
              <a:t>both</a:t>
            </a:r>
            <a:r>
              <a:rPr lang="en-US" sz="3200" dirty="0">
                <a:effectLst/>
                <a:latin typeface="Open Sans"/>
              </a:rPr>
              <a:t> parties </a:t>
            </a:r>
          </a:p>
          <a:p>
            <a:endParaRPr lang="en-US" dirty="0"/>
          </a:p>
        </p:txBody>
      </p:sp>
    </p:spTree>
    <p:extLst>
      <p:ext uri="{BB962C8B-B14F-4D97-AF65-F5344CB8AC3E}">
        <p14:creationId xmlns:p14="http://schemas.microsoft.com/office/powerpoint/2010/main" xmlns="" val="12916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ir of sunglasses on a table&#10;&#10;Description automatically generated">
            <a:extLst>
              <a:ext uri="{FF2B5EF4-FFF2-40B4-BE49-F238E27FC236}">
                <a16:creationId xmlns:a16="http://schemas.microsoft.com/office/drawing/2014/main" xmlns="" id="{0C429FB7-CEE2-4AF0-AB74-CBDD9C8472E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1904" r="24791"/>
          <a:stretch/>
        </p:blipFill>
        <p:spPr>
          <a:xfrm>
            <a:off x="6400800" y="3"/>
            <a:ext cx="6400801" cy="8229600"/>
          </a:xfrm>
          <a:prstGeom prst="rect">
            <a:avLst/>
          </a:prstGeom>
        </p:spPr>
      </p:pic>
      <p:sp>
        <p:nvSpPr>
          <p:cNvPr id="5" name="Title 4">
            <a:extLst>
              <a:ext uri="{FF2B5EF4-FFF2-40B4-BE49-F238E27FC236}">
                <a16:creationId xmlns:a16="http://schemas.microsoft.com/office/drawing/2014/main" xmlns="" id="{3F49BE6A-3DC3-4E0F-8F05-B5B69A09971F}"/>
              </a:ext>
            </a:extLst>
          </p:cNvPr>
          <p:cNvSpPr>
            <a:spLocks noGrp="1"/>
          </p:cNvSpPr>
          <p:nvPr>
            <p:ph type="title"/>
          </p:nvPr>
        </p:nvSpPr>
        <p:spPr>
          <a:xfrm>
            <a:off x="640082" y="438158"/>
            <a:ext cx="5133976" cy="1590678"/>
          </a:xfrm>
        </p:spPr>
        <p:txBody>
          <a:bodyPr>
            <a:normAutofit/>
          </a:bodyPr>
          <a:lstStyle/>
          <a:p>
            <a:r>
              <a:rPr lang="en-US" sz="4400" b="0" dirty="0">
                <a:solidFill>
                  <a:srgbClr val="FF0000"/>
                </a:solidFill>
                <a:effectLst/>
                <a:latin typeface="Open Sans"/>
              </a:rPr>
              <a:t>Notice for All Hearings</a:t>
            </a:r>
            <a:endParaRPr lang="en-US" sz="4400" b="0" dirty="0">
              <a:effectLst/>
              <a:latin typeface="Open Sans"/>
            </a:endParaRPr>
          </a:p>
        </p:txBody>
      </p:sp>
      <p:sp>
        <p:nvSpPr>
          <p:cNvPr id="8" name="TextBox 7">
            <a:extLst>
              <a:ext uri="{FF2B5EF4-FFF2-40B4-BE49-F238E27FC236}">
                <a16:creationId xmlns:a16="http://schemas.microsoft.com/office/drawing/2014/main" xmlns="" id="{96325C46-3387-4B30-B223-FA6722AC4E9E}"/>
              </a:ext>
            </a:extLst>
          </p:cNvPr>
          <p:cNvSpPr txBox="1"/>
          <p:nvPr/>
        </p:nvSpPr>
        <p:spPr>
          <a:xfrm>
            <a:off x="640086" y="2137415"/>
            <a:ext cx="4443346" cy="3688898"/>
          </a:xfrm>
          <a:prstGeom prst="rect">
            <a:avLst/>
          </a:prstGeom>
          <a:noFill/>
        </p:spPr>
        <p:txBody>
          <a:bodyPr wrap="square" lIns="87062" tIns="43531" rIns="87062" bIns="43531" rtlCol="0">
            <a:spAutoFit/>
          </a:bodyPr>
          <a:lstStyle/>
          <a:p>
            <a:r>
              <a:rPr lang="en-US" sz="2600" dirty="0" smtClean="0">
                <a:latin typeface="Open Sans"/>
              </a:rPr>
              <a:t>You </a:t>
            </a:r>
            <a:r>
              <a:rPr lang="en-US" sz="2600" dirty="0">
                <a:latin typeface="Open Sans"/>
              </a:rPr>
              <a:t>must provide written notice of the date, time, location, participants, and purpose of all hearings, investigative interviews, or other meetings, to all parties, with sufficient time for </a:t>
            </a:r>
            <a:r>
              <a:rPr lang="en-US" sz="2600" dirty="0">
                <a:solidFill>
                  <a:srgbClr val="FF0000"/>
                </a:solidFill>
                <a:latin typeface="Open Sans"/>
              </a:rPr>
              <a:t>each</a:t>
            </a:r>
            <a:r>
              <a:rPr lang="en-US" sz="2600" dirty="0">
                <a:latin typeface="Open Sans"/>
              </a:rPr>
              <a:t> party to prepare to </a:t>
            </a:r>
            <a:r>
              <a:rPr lang="en-US" sz="2600" dirty="0" smtClean="0">
                <a:latin typeface="Open Sans"/>
              </a:rPr>
              <a:t>participate. </a:t>
            </a:r>
            <a:endParaRPr lang="en-US" sz="2600" dirty="0">
              <a:latin typeface="Open Sans"/>
            </a:endParaRPr>
          </a:p>
        </p:txBody>
      </p:sp>
      <p:sp>
        <p:nvSpPr>
          <p:cNvPr id="9" name="TextBox 8">
            <a:extLst>
              <a:ext uri="{FF2B5EF4-FFF2-40B4-BE49-F238E27FC236}">
                <a16:creationId xmlns:a16="http://schemas.microsoft.com/office/drawing/2014/main" xmlns="" id="{5562B99F-6998-446D-8EFD-9C218E712D8B}"/>
              </a:ext>
            </a:extLst>
          </p:cNvPr>
          <p:cNvSpPr txBox="1"/>
          <p:nvPr/>
        </p:nvSpPr>
        <p:spPr>
          <a:xfrm>
            <a:off x="640086" y="4936830"/>
            <a:ext cx="4443346" cy="364911"/>
          </a:xfrm>
          <a:prstGeom prst="rect">
            <a:avLst/>
          </a:prstGeom>
          <a:noFill/>
        </p:spPr>
        <p:txBody>
          <a:bodyPr wrap="square" lIns="87062" tIns="43531" rIns="87062" bIns="43531" rtlCol="0">
            <a:spAutoFit/>
          </a:bodyPr>
          <a:lstStyle/>
          <a:p>
            <a:endParaRPr lang="en-US" dirty="0">
              <a:latin typeface="+mj-lt"/>
            </a:endParaRPr>
          </a:p>
        </p:txBody>
      </p:sp>
      <p:sp>
        <p:nvSpPr>
          <p:cNvPr id="10" name="TextBox 9">
            <a:extLst>
              <a:ext uri="{FF2B5EF4-FFF2-40B4-BE49-F238E27FC236}">
                <a16:creationId xmlns:a16="http://schemas.microsoft.com/office/drawing/2014/main" xmlns="" id="{678DEA90-DF6A-4CE6-B130-C4E01E3DFBCD}"/>
              </a:ext>
            </a:extLst>
          </p:cNvPr>
          <p:cNvSpPr txBox="1"/>
          <p:nvPr/>
        </p:nvSpPr>
        <p:spPr>
          <a:xfrm>
            <a:off x="640086" y="6628173"/>
            <a:ext cx="4443346" cy="364911"/>
          </a:xfrm>
          <a:prstGeom prst="rect">
            <a:avLst/>
          </a:prstGeom>
          <a:noFill/>
        </p:spPr>
        <p:txBody>
          <a:bodyPr wrap="square" lIns="87062" tIns="43531" rIns="87062" bIns="43531" rtlCol="0">
            <a:spAutoFit/>
          </a:bodyPr>
          <a:lstStyle/>
          <a:p>
            <a:endParaRPr lang="en-US" dirty="0">
              <a:latin typeface="+mj-lt"/>
            </a:endParaRPr>
          </a:p>
        </p:txBody>
      </p:sp>
      <p:pic>
        <p:nvPicPr>
          <p:cNvPr id="11" name="Picture 10" descr="A close up of a sign&#10;&#10;Description automatically generated">
            <a:extLst>
              <a:ext uri="{FF2B5EF4-FFF2-40B4-BE49-F238E27FC236}">
                <a16:creationId xmlns:a16="http://schemas.microsoft.com/office/drawing/2014/main" xmlns="" id="{16800F62-A4A8-48C5-8B09-B73A328756A2}"/>
              </a:ext>
            </a:extLst>
          </p:cNvPr>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colorTemperature colorTemp="10904"/>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7706475" y="6996108"/>
            <a:ext cx="4087797" cy="896256"/>
          </a:xfrm>
          <a:prstGeom prst="rect">
            <a:avLst/>
          </a:prstGeom>
        </p:spPr>
      </p:pic>
      <p:pic>
        <p:nvPicPr>
          <p:cNvPr id="12" name="Picture 11" descr="A close up of a tree&#10;&#10;Description automatically generated">
            <a:extLst>
              <a:ext uri="{FF2B5EF4-FFF2-40B4-BE49-F238E27FC236}">
                <a16:creationId xmlns:a16="http://schemas.microsoft.com/office/drawing/2014/main" xmlns="" id="{343B82F9-7303-4FDB-ABB0-F200D9EA9EC1}"/>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5606" r="5070"/>
          <a:stretch/>
        </p:blipFill>
        <p:spPr>
          <a:xfrm>
            <a:off x="6400800" y="3"/>
            <a:ext cx="6400801" cy="8229600"/>
          </a:xfrm>
          <a:prstGeom prst="rect">
            <a:avLst/>
          </a:prstGeom>
        </p:spPr>
      </p:pic>
      <p:sp>
        <p:nvSpPr>
          <p:cNvPr id="13" name="Rectangle 12">
            <a:extLst>
              <a:ext uri="{FF2B5EF4-FFF2-40B4-BE49-F238E27FC236}">
                <a16:creationId xmlns:a16="http://schemas.microsoft.com/office/drawing/2014/main" xmlns="" id="{B2041363-D325-4558-B62B-A3DCEFAB48A0}"/>
              </a:ext>
            </a:extLst>
          </p:cNvPr>
          <p:cNvSpPr/>
          <p:nvPr/>
        </p:nvSpPr>
        <p:spPr>
          <a:xfrm>
            <a:off x="6698518" y="274323"/>
            <a:ext cx="6393127" cy="82296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solidFill>
                <a:schemeClr val="accent1"/>
              </a:solidFill>
            </a:endParaRPr>
          </a:p>
          <a:p>
            <a:pPr algn="ctr"/>
            <a:r>
              <a:rPr lang="en-US" sz="3200" dirty="0">
                <a:solidFill>
                  <a:schemeClr val="bg1"/>
                </a:solidFill>
                <a:latin typeface="Open Sans"/>
              </a:rPr>
              <a:t>34 C.F.R. §106.45</a:t>
            </a:r>
          </a:p>
        </p:txBody>
      </p:sp>
    </p:spTree>
    <p:custDataLst>
      <p:tags r:id="rId1"/>
    </p:custDataLst>
    <p:extLst>
      <p:ext uri="{BB962C8B-B14F-4D97-AF65-F5344CB8AC3E}">
        <p14:creationId xmlns:p14="http://schemas.microsoft.com/office/powerpoint/2010/main" xmlns="" val="3637764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46FCE-20D4-4917-94B9-E61A96E543FA}"/>
              </a:ext>
            </a:extLst>
          </p:cNvPr>
          <p:cNvSpPr>
            <a:spLocks noGrp="1"/>
          </p:cNvSpPr>
          <p:nvPr>
            <p:ph type="title"/>
          </p:nvPr>
        </p:nvSpPr>
        <p:spPr/>
        <p:txBody>
          <a:bodyPr>
            <a:normAutofit/>
          </a:bodyPr>
          <a:lstStyle/>
          <a:p>
            <a:r>
              <a:rPr lang="en-US" sz="5400" b="0" dirty="0">
                <a:effectLst/>
                <a:latin typeface="Open Sans" panose="020B0606030504020204"/>
              </a:rPr>
              <a:t>Investigator Must </a:t>
            </a:r>
            <a:r>
              <a:rPr lang="en-US" sz="5400" b="0" dirty="0">
                <a:effectLst/>
              </a:rPr>
              <a:t/>
            </a:r>
            <a:br>
              <a:rPr lang="en-US" sz="5400" b="0" dirty="0">
                <a:effectLst/>
              </a:rPr>
            </a:br>
            <a:r>
              <a:rPr lang="en-US" sz="2800" b="0" dirty="0">
                <a:solidFill>
                  <a:srgbClr val="FFFF00"/>
                </a:solidFill>
                <a:effectLst/>
                <a:latin typeface="Open Sans"/>
              </a:rPr>
              <a:t>34 C.F.R. §106.45</a:t>
            </a:r>
          </a:p>
        </p:txBody>
      </p:sp>
      <p:sp>
        <p:nvSpPr>
          <p:cNvPr id="3" name="Content Placeholder 2">
            <a:extLst>
              <a:ext uri="{FF2B5EF4-FFF2-40B4-BE49-F238E27FC236}">
                <a16:creationId xmlns:a16="http://schemas.microsoft.com/office/drawing/2014/main" xmlns="" id="{875E0F80-4D66-4D42-8944-B4B423EBA36A}"/>
              </a:ext>
            </a:extLst>
          </p:cNvPr>
          <p:cNvSpPr>
            <a:spLocks noGrp="1"/>
          </p:cNvSpPr>
          <p:nvPr>
            <p:ph idx="1"/>
          </p:nvPr>
        </p:nvSpPr>
        <p:spPr/>
        <p:txBody>
          <a:bodyPr>
            <a:normAutofit lnSpcReduction="10000"/>
          </a:bodyPr>
          <a:lstStyle/>
          <a:p>
            <a:pPr marL="0" indent="0">
              <a:buNone/>
            </a:pPr>
            <a:r>
              <a:rPr lang="en-US" sz="2400" dirty="0">
                <a:effectLst/>
                <a:latin typeface="Open Sans"/>
              </a:rPr>
              <a:t>Provide </a:t>
            </a:r>
            <a:r>
              <a:rPr lang="en-US" sz="2400" b="1" dirty="0">
                <a:solidFill>
                  <a:srgbClr val="FF0000"/>
                </a:solidFill>
                <a:effectLst/>
                <a:latin typeface="Open Sans"/>
              </a:rPr>
              <a:t>both parties an equal opportunity to inspect and review </a:t>
            </a:r>
            <a:r>
              <a:rPr lang="en-US" sz="2400" dirty="0">
                <a:effectLst/>
                <a:latin typeface="Open Sans"/>
              </a:rPr>
              <a:t>any evidence obtained as part of the investigation directly related to a formal complaint, including inculpatory or exculpatory evidence from any source, so that each party can meaningfully respond to the evidence prior to conclusion of the investigation. (This includes evidence that you doesn’t intend to offer at the hearing.)</a:t>
            </a:r>
          </a:p>
          <a:p>
            <a:pPr marL="0" indent="0">
              <a:buNone/>
            </a:pPr>
            <a:endParaRPr lang="en-US" sz="2400" dirty="0">
              <a:effectLst/>
              <a:latin typeface="Open Sans"/>
            </a:endParaRPr>
          </a:p>
          <a:p>
            <a:pPr marL="0" indent="0">
              <a:buNone/>
            </a:pPr>
            <a:r>
              <a:rPr lang="en-US" sz="2400" dirty="0">
                <a:effectLst/>
                <a:latin typeface="Open Sans"/>
              </a:rPr>
              <a:t>Parties must be given least </a:t>
            </a:r>
            <a:r>
              <a:rPr lang="en-US" sz="2400" b="1" dirty="0">
                <a:solidFill>
                  <a:srgbClr val="FF0000"/>
                </a:solidFill>
                <a:effectLst/>
                <a:latin typeface="Open Sans"/>
              </a:rPr>
              <a:t>10 days to submit a written response </a:t>
            </a:r>
            <a:r>
              <a:rPr lang="en-US" sz="2400" dirty="0">
                <a:effectLst/>
                <a:latin typeface="Open Sans"/>
              </a:rPr>
              <a:t>to the evidence, which the investigator will consider prior to completion of the investigative report.</a:t>
            </a:r>
          </a:p>
          <a:p>
            <a:endParaRPr lang="en-US" dirty="0"/>
          </a:p>
        </p:txBody>
      </p:sp>
    </p:spTree>
    <p:extLst>
      <p:ext uri="{BB962C8B-B14F-4D97-AF65-F5344CB8AC3E}">
        <p14:creationId xmlns:p14="http://schemas.microsoft.com/office/powerpoint/2010/main" xmlns="" val="156254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8FA61-5B76-4F4E-80C3-51B3D64725AF}"/>
              </a:ext>
            </a:extLst>
          </p:cNvPr>
          <p:cNvSpPr>
            <a:spLocks noGrp="1"/>
          </p:cNvSpPr>
          <p:nvPr>
            <p:ph type="title"/>
          </p:nvPr>
        </p:nvSpPr>
        <p:spPr>
          <a:xfrm>
            <a:off x="1280161" y="614483"/>
            <a:ext cx="10881361" cy="1660096"/>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0" dirty="0">
                <a:solidFill>
                  <a:srgbClr val="FFFF00"/>
                </a:solidFill>
                <a:effectLst/>
                <a:latin typeface="Open Sans" panose="020B0606030504020204"/>
              </a:rPr>
              <a:t/>
            </a:r>
            <a:br>
              <a:rPr lang="en-US" sz="5400" b="0" dirty="0">
                <a:solidFill>
                  <a:srgbClr val="FFFF00"/>
                </a:solidFill>
                <a:effectLst/>
                <a:latin typeface="Open Sans" panose="020B0606030504020204"/>
              </a:rPr>
            </a:br>
            <a:r>
              <a:rPr lang="en-US" sz="5400" b="0" dirty="0">
                <a:solidFill>
                  <a:srgbClr val="FFFF00"/>
                </a:solidFill>
                <a:effectLst/>
                <a:latin typeface="Open Sans" panose="020B0606030504020204"/>
              </a:rPr>
              <a:t>Investigator must ensure these steps are taken:</a:t>
            </a:r>
            <a:r>
              <a:rPr lang="en-US" sz="5400" b="0" dirty="0">
                <a:effectLst/>
                <a:latin typeface="Open Sans" panose="020B0606030504020204"/>
              </a:rPr>
              <a:t/>
            </a:r>
            <a:br>
              <a:rPr lang="en-US" sz="5400" b="0" dirty="0">
                <a:effectLst/>
                <a:latin typeface="Open Sans" panose="020B0606030504020204"/>
              </a:rPr>
            </a:br>
            <a:endParaRPr lang="en-US" sz="5400" b="0" dirty="0">
              <a:effectLst/>
              <a:latin typeface="Open Sans" panose="020B0606030504020204"/>
            </a:endParaRPr>
          </a:p>
        </p:txBody>
      </p:sp>
      <p:sp>
        <p:nvSpPr>
          <p:cNvPr id="3" name="Content Placeholder 2">
            <a:extLst>
              <a:ext uri="{FF2B5EF4-FFF2-40B4-BE49-F238E27FC236}">
                <a16:creationId xmlns:a16="http://schemas.microsoft.com/office/drawing/2014/main" xmlns="" id="{9A5B93A6-C708-4444-BDC6-7448601C1BF4}"/>
              </a:ext>
            </a:extLst>
          </p:cNvPr>
          <p:cNvSpPr>
            <a:spLocks noGrp="1"/>
          </p:cNvSpPr>
          <p:nvPr>
            <p:ph idx="1"/>
          </p:nvPr>
        </p:nvSpPr>
        <p:spPr/>
        <p:txBody>
          <a:bodyPr>
            <a:normAutofit/>
          </a:bodyPr>
          <a:lstStyle/>
          <a:p>
            <a:pPr marL="0" indent="0">
              <a:buNone/>
            </a:pPr>
            <a:endParaRPr lang="en-US" sz="2600" dirty="0"/>
          </a:p>
          <a:p>
            <a:pPr marL="0" indent="0">
              <a:buNone/>
            </a:pPr>
            <a:r>
              <a:rPr lang="en-US" sz="3500" dirty="0">
                <a:effectLst/>
                <a:latin typeface="Open Sans"/>
              </a:rPr>
              <a:t>Report must fairly summarize </a:t>
            </a:r>
            <a:r>
              <a:rPr lang="en-US" sz="3500" dirty="0">
                <a:solidFill>
                  <a:srgbClr val="00B050"/>
                </a:solidFill>
                <a:effectLst/>
                <a:latin typeface="Open Sans"/>
              </a:rPr>
              <a:t>relevant</a:t>
            </a:r>
            <a:r>
              <a:rPr lang="en-US" sz="3500" dirty="0">
                <a:effectLst/>
                <a:latin typeface="Open Sans"/>
              </a:rPr>
              <a:t> </a:t>
            </a:r>
            <a:r>
              <a:rPr lang="en-US" sz="3500" dirty="0" smtClean="0">
                <a:effectLst/>
                <a:latin typeface="Open Sans"/>
              </a:rPr>
              <a:t>evidence.</a:t>
            </a:r>
            <a:r>
              <a:rPr lang="en-US" sz="3500" dirty="0">
                <a:effectLst/>
                <a:latin typeface="Open Sans"/>
              </a:rPr>
              <a:t/>
            </a:r>
            <a:br>
              <a:rPr lang="en-US" sz="3500" dirty="0">
                <a:effectLst/>
                <a:latin typeface="Open Sans"/>
              </a:rPr>
            </a:br>
            <a:r>
              <a:rPr lang="en-US" sz="3500" dirty="0">
                <a:effectLst/>
                <a:latin typeface="Open Sans"/>
              </a:rPr>
              <a:t/>
            </a:r>
            <a:br>
              <a:rPr lang="en-US" sz="3500" dirty="0">
                <a:effectLst/>
                <a:latin typeface="Open Sans"/>
              </a:rPr>
            </a:br>
            <a:r>
              <a:rPr lang="en-US" sz="3500" dirty="0">
                <a:solidFill>
                  <a:srgbClr val="FF0000"/>
                </a:solidFill>
                <a:effectLst/>
                <a:latin typeface="Open Sans"/>
              </a:rPr>
              <a:t>At least 10 days</a:t>
            </a:r>
            <a:r>
              <a:rPr lang="en-US" sz="3500" dirty="0">
                <a:effectLst/>
                <a:latin typeface="Open Sans"/>
              </a:rPr>
              <a:t> before the hearing, must send each party (and the party’s advisor) a copy of the investigative report for review and written response.</a:t>
            </a:r>
          </a:p>
        </p:txBody>
      </p:sp>
    </p:spTree>
    <p:extLst>
      <p:ext uri="{BB962C8B-B14F-4D97-AF65-F5344CB8AC3E}">
        <p14:creationId xmlns:p14="http://schemas.microsoft.com/office/powerpoint/2010/main" xmlns="" val="3264852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0" dirty="0">
                <a:solidFill>
                  <a:srgbClr val="FFFF00"/>
                </a:solidFill>
                <a:effectLst/>
                <a:latin typeface="Open Sans"/>
              </a:rPr>
              <a:t>Impartiality</a:t>
            </a:r>
            <a:r>
              <a:rPr lang="en-US" sz="5400" b="0" dirty="0">
                <a:effectLst/>
                <a:latin typeface="Open Sans"/>
              </a:rPr>
              <a:t> is Key</a:t>
            </a:r>
          </a:p>
        </p:txBody>
      </p:sp>
      <p:sp>
        <p:nvSpPr>
          <p:cNvPr id="2" name="Content Placeholder 1"/>
          <p:cNvSpPr>
            <a:spLocks noGrp="1"/>
          </p:cNvSpPr>
          <p:nvPr>
            <p:ph idx="1"/>
          </p:nvPr>
        </p:nvSpPr>
        <p:spPr/>
        <p:txBody>
          <a:bodyPr/>
          <a:lstStyle/>
          <a:p>
            <a:pPr marL="0" indent="0">
              <a:buNone/>
            </a:pPr>
            <a:endParaRPr lang="en-US" sz="3500" dirty="0"/>
          </a:p>
          <a:p>
            <a:pPr marL="0" indent="0">
              <a:buNone/>
            </a:pPr>
            <a:r>
              <a:rPr lang="en-US" sz="4600" dirty="0">
                <a:effectLst/>
                <a:latin typeface="Open Sans"/>
              </a:rPr>
              <a:t>The report must also summarize the relevant </a:t>
            </a:r>
            <a:r>
              <a:rPr lang="en-US" sz="4600" dirty="0">
                <a:solidFill>
                  <a:srgbClr val="FF0000"/>
                </a:solidFill>
                <a:effectLst/>
                <a:latin typeface="Open Sans"/>
              </a:rPr>
              <a:t>exculpatory evidence</a:t>
            </a:r>
            <a:r>
              <a:rPr lang="en-US" sz="4600" dirty="0">
                <a:effectLst/>
                <a:latin typeface="Open Sans"/>
              </a:rPr>
              <a:t>, thus underscoring the need for impartiality</a:t>
            </a:r>
            <a:r>
              <a:rPr lang="en-US" sz="4600" dirty="0">
                <a:effectLst/>
              </a:rPr>
              <a:t>.  </a:t>
            </a:r>
          </a:p>
        </p:txBody>
      </p:sp>
      <p:sp>
        <p:nvSpPr>
          <p:cNvPr id="4" name="Slide Number Placeholder 3">
            <a:extLst>
              <a:ext uri="{FF2B5EF4-FFF2-40B4-BE49-F238E27FC236}">
                <a16:creationId xmlns:a16="http://schemas.microsoft.com/office/drawing/2014/main" xmlns="" id="{D7D0FE13-5576-4B60-A88B-12832F47C750}"/>
              </a:ext>
            </a:extLst>
          </p:cNvPr>
          <p:cNvSpPr>
            <a:spLocks noGrp="1"/>
          </p:cNvSpPr>
          <p:nvPr>
            <p:ph type="sldNum" sz="quarter" idx="12"/>
          </p:nvPr>
        </p:nvSpPr>
        <p:spPr/>
        <p:txBody>
          <a:bodyPr/>
          <a:lstStyle/>
          <a:p>
            <a:fld id="{9BDACA4D-4800-434F-ACDC-A9F5402C1E26}"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E7DCA99-B883-4B4A-A0F0-AF696870F9B4}"/>
              </a:ext>
            </a:extLst>
          </p:cNvPr>
          <p:cNvSpPr/>
          <p:nvPr/>
        </p:nvSpPr>
        <p:spPr>
          <a:xfrm>
            <a:off x="1321908" y="1978337"/>
            <a:ext cx="10867445" cy="3087451"/>
          </a:xfrm>
          <a:prstGeom prst="rect">
            <a:avLst/>
          </a:prstGeom>
        </p:spPr>
        <p:txBody>
          <a:bodyPr wrap="square" lIns="87062" tIns="43531" rIns="87062" bIns="43531">
            <a:spAutoFit/>
          </a:bodyPr>
          <a:lstStyle/>
          <a:p>
            <a:pPr>
              <a:lnSpc>
                <a:spcPct val="115000"/>
              </a:lnSpc>
              <a:spcAft>
                <a:spcPts val="952"/>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952"/>
              </a:spcAft>
            </a:pPr>
            <a:r>
              <a:rPr lang="en-US" sz="3700" dirty="0">
                <a:latin typeface="Open Sans"/>
                <a:ea typeface="Calibri" panose="020F0502020204030204" pitchFamily="34" charset="0"/>
                <a:cs typeface="Times New Roman" panose="02020603050405020304" pitchFamily="18" charset="0"/>
              </a:rPr>
              <a:t>For the first time, the Title IX regulations recognize that sexual harassment, including sexual assault, is </a:t>
            </a:r>
            <a:r>
              <a:rPr lang="en-US" sz="3700" dirty="0">
                <a:solidFill>
                  <a:srgbClr val="FF0000"/>
                </a:solidFill>
                <a:latin typeface="Open Sans"/>
                <a:ea typeface="Calibri" panose="020F0502020204030204" pitchFamily="34" charset="0"/>
                <a:cs typeface="Times New Roman" panose="02020603050405020304" pitchFamily="18" charset="0"/>
              </a:rPr>
              <a:t>unlawful sex discrimination</a:t>
            </a:r>
            <a:r>
              <a:rPr lang="en-US" sz="3700" dirty="0">
                <a:latin typeface="Open Sans"/>
                <a:ea typeface="Calibri" panose="020F0502020204030204" pitchFamily="34" charset="0"/>
                <a:cs typeface="Times New Roman" panose="02020603050405020304" pitchFamily="18" charset="0"/>
              </a:rPr>
              <a:t>.</a:t>
            </a:r>
          </a:p>
          <a:p>
            <a:pPr>
              <a:lnSpc>
                <a:spcPct val="115000"/>
              </a:lnSpc>
              <a:spcAft>
                <a:spcPts val="952"/>
              </a:spcAft>
            </a:pPr>
            <a:r>
              <a:rPr lang="en-US" sz="2600" dirty="0">
                <a:latin typeface="Open Sans"/>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2692966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sert road&#10;&#10;Description automatically generated">
            <a:extLst>
              <a:ext uri="{FF2B5EF4-FFF2-40B4-BE49-F238E27FC236}">
                <a16:creationId xmlns:a16="http://schemas.microsoft.com/office/drawing/2014/main" xmlns="" id="{C2F96D1F-D051-407F-B5CC-14C02A58E92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572" r="2322"/>
          <a:stretch/>
        </p:blipFill>
        <p:spPr>
          <a:xfrm>
            <a:off x="4" y="3"/>
            <a:ext cx="6102459" cy="8229600"/>
          </a:xfrm>
          <a:prstGeom prst="rect">
            <a:avLst/>
          </a:prstGeom>
        </p:spPr>
      </p:pic>
      <p:sp>
        <p:nvSpPr>
          <p:cNvPr id="15" name="Rectangle 14">
            <a:extLst>
              <a:ext uri="{FF2B5EF4-FFF2-40B4-BE49-F238E27FC236}">
                <a16:creationId xmlns:a16="http://schemas.microsoft.com/office/drawing/2014/main" xmlns="" id="{E33CDE4C-14DA-445A-B2FA-7FE4EC0A8FE1}"/>
              </a:ext>
            </a:extLst>
          </p:cNvPr>
          <p:cNvSpPr/>
          <p:nvPr/>
        </p:nvSpPr>
        <p:spPr>
          <a:xfrm>
            <a:off x="4" y="3"/>
            <a:ext cx="6102459" cy="8229600"/>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699150" y="438161"/>
            <a:ext cx="4867587" cy="1131210"/>
          </a:xfrm>
        </p:spPr>
        <p:txBody>
          <a:bodyPr>
            <a:normAutofit/>
          </a:bodyPr>
          <a:lstStyle/>
          <a:p>
            <a:r>
              <a:rPr lang="en-US" sz="3600" dirty="0">
                <a:solidFill>
                  <a:srgbClr val="FFFF00"/>
                </a:solidFill>
                <a:latin typeface="Open Sans" panose="020B0606030504020204"/>
              </a:rPr>
              <a:t>A Word About Representation</a:t>
            </a:r>
          </a:p>
        </p:txBody>
      </p:sp>
      <p:sp>
        <p:nvSpPr>
          <p:cNvPr id="29" name="TextBox 28">
            <a:extLst>
              <a:ext uri="{FF2B5EF4-FFF2-40B4-BE49-F238E27FC236}">
                <a16:creationId xmlns:a16="http://schemas.microsoft.com/office/drawing/2014/main" xmlns="" id="{14810A96-D282-48AE-91F7-8AB7A82B8465}"/>
              </a:ext>
            </a:extLst>
          </p:cNvPr>
          <p:cNvSpPr txBox="1"/>
          <p:nvPr/>
        </p:nvSpPr>
        <p:spPr>
          <a:xfrm>
            <a:off x="6699150" y="2114556"/>
            <a:ext cx="5545485" cy="3596565"/>
          </a:xfrm>
          <a:prstGeom prst="rect">
            <a:avLst/>
          </a:prstGeom>
          <a:noFill/>
        </p:spPr>
        <p:txBody>
          <a:bodyPr wrap="square" lIns="87062" tIns="43531" rIns="87062" bIns="43531" rtlCol="0">
            <a:spAutoFit/>
          </a:bodyPr>
          <a:lstStyle/>
          <a:p>
            <a:pPr lvl="0"/>
            <a:r>
              <a:rPr lang="en-US" sz="3500" dirty="0">
                <a:latin typeface="Open Sans"/>
              </a:rPr>
              <a:t>You must provide a FREE advisor of </a:t>
            </a:r>
            <a:r>
              <a:rPr lang="en-US" sz="3500" dirty="0" smtClean="0">
                <a:latin typeface="Open Sans"/>
              </a:rPr>
              <a:t>your </a:t>
            </a:r>
            <a:r>
              <a:rPr lang="en-US" sz="3500" dirty="0">
                <a:latin typeface="Open Sans"/>
              </a:rPr>
              <a:t>choice, to conduct cross-examination on behalf of that party</a:t>
            </a:r>
          </a:p>
          <a:p>
            <a:pPr lvl="0"/>
            <a:endParaRPr lang="en-US" sz="3500" dirty="0">
              <a:latin typeface="Open Sans"/>
            </a:endParaRPr>
          </a:p>
          <a:p>
            <a:pPr lvl="0"/>
            <a:r>
              <a:rPr lang="en-US" sz="3500" dirty="0">
                <a:latin typeface="Open Sans"/>
              </a:rPr>
              <a:t>(Hint: </a:t>
            </a:r>
            <a:r>
              <a:rPr lang="en-US" sz="3500" b="1" dirty="0">
                <a:solidFill>
                  <a:srgbClr val="FF0000"/>
                </a:solidFill>
                <a:latin typeface="Open Sans"/>
              </a:rPr>
              <a:t>call</a:t>
            </a:r>
            <a:r>
              <a:rPr lang="en-US" sz="3500" dirty="0">
                <a:latin typeface="Open Sans"/>
              </a:rPr>
              <a:t> the law school!)</a:t>
            </a:r>
          </a:p>
          <a:p>
            <a:endParaRPr lang="en-US" dirty="0">
              <a:latin typeface="+mj-lt"/>
            </a:endParaRPr>
          </a:p>
        </p:txBody>
      </p:sp>
      <p:sp>
        <p:nvSpPr>
          <p:cNvPr id="13" name="TextBox 12">
            <a:extLst>
              <a:ext uri="{FF2B5EF4-FFF2-40B4-BE49-F238E27FC236}">
                <a16:creationId xmlns:a16="http://schemas.microsoft.com/office/drawing/2014/main" xmlns="" id="{A7D8C9BC-448C-49C1-9EE1-690BE7ECA0A1}"/>
              </a:ext>
            </a:extLst>
          </p:cNvPr>
          <p:cNvSpPr txBox="1"/>
          <p:nvPr/>
        </p:nvSpPr>
        <p:spPr>
          <a:xfrm>
            <a:off x="556974" y="2743210"/>
            <a:ext cx="4295275" cy="2427014"/>
          </a:xfrm>
          <a:prstGeom prst="rect">
            <a:avLst/>
          </a:prstGeom>
          <a:noFill/>
        </p:spPr>
        <p:txBody>
          <a:bodyPr wrap="square" lIns="87062" tIns="43531" rIns="87062" bIns="43531" rtlCol="0">
            <a:spAutoFit/>
          </a:bodyPr>
          <a:lstStyle/>
          <a:p>
            <a:pPr lvl="0" algn="ctr"/>
            <a:r>
              <a:rPr lang="en-US" sz="4200" dirty="0">
                <a:solidFill>
                  <a:schemeClr val="bg1"/>
                </a:solidFill>
                <a:latin typeface="Open Sans"/>
              </a:rPr>
              <a:t>Parties may have their own advisors.</a:t>
            </a:r>
          </a:p>
          <a:p>
            <a:endParaRPr lang="en-US" sz="2600" dirty="0">
              <a:solidFill>
                <a:schemeClr val="bg1"/>
              </a:solidFill>
              <a:latin typeface="+mj-lt"/>
            </a:endParaRPr>
          </a:p>
        </p:txBody>
      </p:sp>
    </p:spTree>
    <p:custDataLst>
      <p:tags r:id="rId1"/>
    </p:custDataLst>
    <p:extLst>
      <p:ext uri="{BB962C8B-B14F-4D97-AF65-F5344CB8AC3E}">
        <p14:creationId xmlns:p14="http://schemas.microsoft.com/office/powerpoint/2010/main" xmlns="" val="698717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9D9EA-B41B-4658-BE42-71121DDCC3D4}"/>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5F755307-FA36-4A8F-9517-FE410EC51F45}"/>
              </a:ext>
            </a:extLst>
          </p:cNvPr>
          <p:cNvSpPr>
            <a:spLocks noGrp="1"/>
          </p:cNvSpPr>
          <p:nvPr>
            <p:ph idx="1"/>
          </p:nvPr>
        </p:nvSpPr>
        <p:spPr/>
        <p:txBody>
          <a:bodyPr>
            <a:normAutofit/>
          </a:bodyPr>
          <a:lstStyle/>
          <a:p>
            <a:pPr marL="0" indent="0">
              <a:buNone/>
            </a:pPr>
            <a:endParaRPr lang="en-US" sz="3500" dirty="0" smtClean="0">
              <a:effectLst/>
              <a:latin typeface="Open Sans"/>
            </a:endParaRPr>
          </a:p>
          <a:p>
            <a:pPr marL="0" indent="0">
              <a:buNone/>
            </a:pPr>
            <a:r>
              <a:rPr lang="en-US" sz="3500" dirty="0" smtClean="0">
                <a:effectLst/>
                <a:latin typeface="Open Sans"/>
              </a:rPr>
              <a:t>Requires </a:t>
            </a:r>
            <a:r>
              <a:rPr lang="en-US" sz="3500" dirty="0">
                <a:effectLst/>
                <a:latin typeface="Open Sans"/>
              </a:rPr>
              <a:t>that the </a:t>
            </a:r>
            <a:r>
              <a:rPr lang="en-US" sz="3500" u="sng" dirty="0">
                <a:solidFill>
                  <a:srgbClr val="FFFF00"/>
                </a:solidFill>
                <a:effectLst/>
                <a:latin typeface="Open Sans"/>
              </a:rPr>
              <a:t>Title IX </a:t>
            </a:r>
            <a:r>
              <a:rPr lang="en-US" sz="3500" u="sng" dirty="0" smtClean="0">
                <a:solidFill>
                  <a:srgbClr val="FFFF00"/>
                </a:solidFill>
                <a:effectLst/>
                <a:latin typeface="Open Sans"/>
              </a:rPr>
              <a:t>Investigator </a:t>
            </a:r>
            <a:r>
              <a:rPr lang="en-US" sz="3500" dirty="0" smtClean="0">
                <a:solidFill>
                  <a:srgbClr val="FF0000"/>
                </a:solidFill>
                <a:effectLst/>
                <a:latin typeface="Open Sans"/>
              </a:rPr>
              <a:t>does</a:t>
            </a:r>
            <a:r>
              <a:rPr lang="en-US" sz="3500" dirty="0" smtClean="0">
                <a:effectLst/>
                <a:latin typeface="Open Sans"/>
              </a:rPr>
              <a:t> </a:t>
            </a:r>
            <a:r>
              <a:rPr lang="en-US" sz="3500" dirty="0">
                <a:solidFill>
                  <a:srgbClr val="FF0000"/>
                </a:solidFill>
                <a:effectLst/>
                <a:latin typeface="Open Sans"/>
              </a:rPr>
              <a:t>not have a conflict of interest or bias for or against Complainants or Respondents or current </a:t>
            </a:r>
            <a:r>
              <a:rPr lang="en-US" sz="3500" dirty="0" smtClean="0">
                <a:solidFill>
                  <a:srgbClr val="FF0000"/>
                </a:solidFill>
                <a:effectLst/>
                <a:latin typeface="Open Sans"/>
              </a:rPr>
              <a:t>parties.</a:t>
            </a:r>
            <a:endParaRPr lang="en-US" sz="3500" dirty="0">
              <a:solidFill>
                <a:srgbClr val="FF0000"/>
              </a:solidFill>
              <a:effectLst/>
              <a:latin typeface="Open Sans"/>
            </a:endParaRPr>
          </a:p>
        </p:txBody>
      </p:sp>
    </p:spTree>
    <p:extLst>
      <p:ext uri="{BB962C8B-B14F-4D97-AF65-F5344CB8AC3E}">
        <p14:creationId xmlns:p14="http://schemas.microsoft.com/office/powerpoint/2010/main" xmlns="" val="1282135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8A4F7-8C4A-43E4-810D-A5606A4FF94C}"/>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D33EE950-8259-4520-9A86-6289DD598BC3}"/>
              </a:ext>
            </a:extLst>
          </p:cNvPr>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n-US" sz="2600" dirty="0">
                <a:solidFill>
                  <a:schemeClr val="bg1"/>
                </a:solidFill>
                <a:latin typeface="Open Sans"/>
              </a:rPr>
              <a:t>Investigators must not rely on sex stereotypes and must promote impartial investigations and adjudications of formal complaints of sexual </a:t>
            </a:r>
            <a:r>
              <a:rPr lang="en-US" sz="2600" dirty="0" smtClean="0">
                <a:solidFill>
                  <a:schemeClr val="bg1"/>
                </a:solidFill>
                <a:latin typeface="Open Sans"/>
              </a:rPr>
              <a:t>harassment. </a:t>
            </a:r>
            <a:endParaRPr lang="en-US" sz="2600" dirty="0">
              <a:solidFill>
                <a:schemeClr val="bg1"/>
              </a:solidFill>
              <a:latin typeface="Open Sans"/>
            </a:endParaRPr>
          </a:p>
          <a:p>
            <a:pPr marL="0" indent="0">
              <a:buNone/>
            </a:pPr>
            <a:endParaRPr lang="en-US" sz="2600" dirty="0">
              <a:solidFill>
                <a:schemeClr val="bg1"/>
              </a:solidFill>
              <a:latin typeface="Open Sans"/>
            </a:endParaRPr>
          </a:p>
          <a:p>
            <a:pPr marL="0" indent="0">
              <a:buNone/>
            </a:pPr>
            <a:r>
              <a:rPr lang="en-US" sz="2600" dirty="0">
                <a:solidFill>
                  <a:schemeClr val="bg1"/>
                </a:solidFill>
                <a:latin typeface="Open Sans"/>
              </a:rPr>
              <a:t>All parties in the process must presume that the Respondent is NOT responsible for the alleged conduct until a determination regarding responsibility is made at the conclusion of the grievance </a:t>
            </a:r>
            <a:r>
              <a:rPr lang="en-US" sz="2600" dirty="0" smtClean="0">
                <a:solidFill>
                  <a:schemeClr val="bg1"/>
                </a:solidFill>
                <a:latin typeface="Open Sans"/>
              </a:rPr>
              <a:t>process. </a:t>
            </a:r>
            <a:endParaRPr lang="en-US" sz="2600" dirty="0">
              <a:solidFill>
                <a:schemeClr val="bg1"/>
              </a:solidFill>
              <a:latin typeface="Open Sans"/>
            </a:endParaRPr>
          </a:p>
          <a:p>
            <a:endParaRPr lang="en-US" dirty="0">
              <a:solidFill>
                <a:schemeClr val="bg1"/>
              </a:solidFill>
              <a:latin typeface="Open Sans"/>
            </a:endParaRPr>
          </a:p>
        </p:txBody>
      </p:sp>
    </p:spTree>
    <p:extLst>
      <p:ext uri="{BB962C8B-B14F-4D97-AF65-F5344CB8AC3E}">
        <p14:creationId xmlns:p14="http://schemas.microsoft.com/office/powerpoint/2010/main" xmlns="" val="1151192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4EEEC-DF3B-4F5C-A69B-1E60A1E4E770}"/>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57E60F6D-0CD5-4625-8D5D-36E2FB82493F}"/>
              </a:ext>
            </a:extLst>
          </p:cNvPr>
          <p:cNvSpPr>
            <a:spLocks noGrp="1"/>
          </p:cNvSpPr>
          <p:nvPr>
            <p:ph idx="1"/>
          </p:nvPr>
        </p:nvSpPr>
        <p:spPr/>
        <p:txBody>
          <a:bodyPr>
            <a:normAutofit/>
          </a:bodyPr>
          <a:lstStyle/>
          <a:p>
            <a:pPr marL="0" indent="0">
              <a:buNone/>
            </a:pPr>
            <a:r>
              <a:rPr lang="en-US" sz="5100" dirty="0">
                <a:latin typeface="Open Sans"/>
              </a:rPr>
              <a:t>Investigators must be trained to seek and develop both </a:t>
            </a:r>
            <a:r>
              <a:rPr lang="en-US" sz="5100" dirty="0">
                <a:solidFill>
                  <a:srgbClr val="FF0000"/>
                </a:solidFill>
                <a:latin typeface="Open Sans"/>
              </a:rPr>
              <a:t>inculpatory</a:t>
            </a:r>
            <a:r>
              <a:rPr lang="en-US" sz="5100" dirty="0">
                <a:latin typeface="Open Sans"/>
              </a:rPr>
              <a:t> and </a:t>
            </a:r>
            <a:r>
              <a:rPr lang="en-US" sz="5100" dirty="0">
                <a:solidFill>
                  <a:srgbClr val="00B050"/>
                </a:solidFill>
                <a:latin typeface="Open Sans"/>
              </a:rPr>
              <a:t>exculpatory</a:t>
            </a:r>
            <a:r>
              <a:rPr lang="en-US" sz="5100" dirty="0">
                <a:latin typeface="Open Sans"/>
              </a:rPr>
              <a:t> </a:t>
            </a:r>
            <a:r>
              <a:rPr lang="en-US" sz="5100" dirty="0" smtClean="0">
                <a:latin typeface="Open Sans"/>
              </a:rPr>
              <a:t>evidence.</a:t>
            </a:r>
            <a:endParaRPr lang="en-US" sz="5100" dirty="0">
              <a:latin typeface="Open Sans"/>
            </a:endParaRPr>
          </a:p>
        </p:txBody>
      </p:sp>
    </p:spTree>
    <p:extLst>
      <p:ext uri="{BB962C8B-B14F-4D97-AF65-F5344CB8AC3E}">
        <p14:creationId xmlns:p14="http://schemas.microsoft.com/office/powerpoint/2010/main" xmlns="" val="2879369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0" dirty="0" smtClean="0">
                <a:solidFill>
                  <a:srgbClr val="FFFF00"/>
                </a:solidFill>
                <a:effectLst/>
                <a:latin typeface="Open Sans"/>
              </a:rPr>
              <a:t>Your job is not to prove the allegation</a:t>
            </a:r>
            <a:endParaRPr lang="en-US" sz="5400" b="0" dirty="0">
              <a:solidFill>
                <a:srgbClr val="FFFF00"/>
              </a:solidFill>
              <a:effectLst/>
              <a:latin typeface="Open Sans"/>
            </a:endParaRPr>
          </a:p>
        </p:txBody>
      </p:sp>
      <p:sp>
        <p:nvSpPr>
          <p:cNvPr id="2" name="Content Placeholder 1"/>
          <p:cNvSpPr>
            <a:spLocks noGrp="1"/>
          </p:cNvSpPr>
          <p:nvPr>
            <p:ph idx="1"/>
          </p:nvPr>
        </p:nvSpPr>
        <p:spPr/>
        <p:txBody>
          <a:bodyPr>
            <a:normAutofit lnSpcReduction="10000"/>
          </a:bodyPr>
          <a:lstStyle/>
          <a:p>
            <a:pPr>
              <a:buNone/>
            </a:pPr>
            <a:r>
              <a:rPr lang="en-US" dirty="0" smtClean="0">
                <a:solidFill>
                  <a:srgbClr val="FFFF00"/>
                </a:solidFill>
                <a:latin typeface="Open Sans"/>
              </a:rPr>
              <a:t>	</a:t>
            </a:r>
            <a:r>
              <a:rPr lang="en-US" sz="2400" dirty="0" smtClean="0">
                <a:solidFill>
                  <a:schemeClr val="tx1">
                    <a:lumMod val="95000"/>
                  </a:schemeClr>
                </a:solidFill>
                <a:latin typeface="Open Sans"/>
              </a:rPr>
              <a:t>Title IX Investigators must be </a:t>
            </a:r>
            <a:r>
              <a:rPr lang="en-US" sz="2400" dirty="0" smtClean="0">
                <a:solidFill>
                  <a:srgbClr val="00B050"/>
                </a:solidFill>
                <a:effectLst/>
                <a:latin typeface="Open Sans"/>
              </a:rPr>
              <a:t>IMPARTIAL</a:t>
            </a:r>
            <a:r>
              <a:rPr lang="en-US" sz="2400" dirty="0" smtClean="0">
                <a:solidFill>
                  <a:schemeClr val="tx1">
                    <a:lumMod val="95000"/>
                  </a:schemeClr>
                </a:solidFill>
                <a:latin typeface="Open Sans"/>
              </a:rPr>
              <a:t> and un-biased.</a:t>
            </a:r>
          </a:p>
          <a:p>
            <a:pPr>
              <a:buNone/>
            </a:pPr>
            <a:endParaRPr lang="en-US" sz="2400" dirty="0" smtClean="0">
              <a:solidFill>
                <a:schemeClr val="tx1">
                  <a:lumMod val="95000"/>
                </a:schemeClr>
              </a:solidFill>
              <a:latin typeface="Open Sans"/>
            </a:endParaRPr>
          </a:p>
          <a:p>
            <a:pPr>
              <a:buNone/>
            </a:pPr>
            <a:r>
              <a:rPr lang="en-US" sz="2400" dirty="0" smtClean="0">
                <a:solidFill>
                  <a:schemeClr val="tx1">
                    <a:lumMod val="95000"/>
                  </a:schemeClr>
                </a:solidFill>
                <a:latin typeface="Open Sans"/>
              </a:rPr>
              <a:t>	</a:t>
            </a:r>
            <a:r>
              <a:rPr lang="en-US" sz="2400" dirty="0" smtClean="0">
                <a:solidFill>
                  <a:schemeClr val="tx1">
                    <a:lumMod val="95000"/>
                  </a:schemeClr>
                </a:solidFill>
                <a:effectLst/>
                <a:latin typeface="Open Sans"/>
              </a:rPr>
              <a:t>The first thing to determine is the Complainant’s motivation.  Seems so easy, but too many investigators have initial contact with the Complainant and </a:t>
            </a:r>
            <a:r>
              <a:rPr lang="en-US" sz="2400" dirty="0" smtClean="0">
                <a:solidFill>
                  <a:srgbClr val="FF0000"/>
                </a:solidFill>
                <a:effectLst/>
                <a:latin typeface="Open Sans"/>
              </a:rPr>
              <a:t>lose their objectivity for many reasons</a:t>
            </a:r>
            <a:r>
              <a:rPr lang="en-US" sz="2400" dirty="0" smtClean="0">
                <a:solidFill>
                  <a:schemeClr val="tx1">
                    <a:lumMod val="95000"/>
                  </a:schemeClr>
                </a:solidFill>
                <a:effectLst/>
                <a:latin typeface="Open Sans"/>
              </a:rPr>
              <a:t>.  This skews the investigation from the start.</a:t>
            </a:r>
          </a:p>
          <a:p>
            <a:pPr>
              <a:buNone/>
            </a:pPr>
            <a:endParaRPr lang="en-US" sz="2400" dirty="0" smtClean="0">
              <a:solidFill>
                <a:schemeClr val="tx1">
                  <a:lumMod val="95000"/>
                </a:schemeClr>
              </a:solidFill>
              <a:effectLst/>
              <a:latin typeface="Open Sans"/>
            </a:endParaRPr>
          </a:p>
          <a:p>
            <a:pPr>
              <a:buNone/>
            </a:pPr>
            <a:r>
              <a:rPr lang="en-US" sz="2400" dirty="0" smtClean="0">
                <a:solidFill>
                  <a:schemeClr val="tx1">
                    <a:lumMod val="95000"/>
                  </a:schemeClr>
                </a:solidFill>
                <a:latin typeface="Open Sans"/>
              </a:rPr>
              <a:t> 	Finding the motivation is key!  In most cases the motivation is that they were abused. (But there are other motivations so look for them, early!)</a:t>
            </a:r>
          </a:p>
          <a:p>
            <a:pPr>
              <a:buNone/>
            </a:pPr>
            <a:endParaRPr lang="en-US" dirty="0">
              <a:solidFill>
                <a:srgbClr val="FFFF00"/>
              </a:solidFill>
              <a:effectLst/>
              <a:latin typeface="Open Sans"/>
            </a:endParaRPr>
          </a:p>
        </p:txBody>
      </p:sp>
      <p:sp>
        <p:nvSpPr>
          <p:cNvPr id="4" name="Slide Number Placeholder 3">
            <a:extLst>
              <a:ext uri="{FF2B5EF4-FFF2-40B4-BE49-F238E27FC236}">
                <a16:creationId xmlns:a16="http://schemas.microsoft.com/office/drawing/2014/main" xmlns="" id="{C491EA62-74E7-42B1-B297-DA6D19BB0982}"/>
              </a:ext>
            </a:extLst>
          </p:cNvPr>
          <p:cNvSpPr>
            <a:spLocks noGrp="1"/>
          </p:cNvSpPr>
          <p:nvPr>
            <p:ph type="sldNum" sz="quarter" idx="12"/>
          </p:nvPr>
        </p:nvSpPr>
        <p:spPr/>
        <p:txBody>
          <a:bodyPr/>
          <a:lstStyle/>
          <a:p>
            <a:fld id="{9BDACA4D-4800-434F-ACDC-A9F5402C1E26}"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149A9-1A98-4352-8EE0-C86B8BFAB857}"/>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sz="5400" b="0" dirty="0">
                <a:solidFill>
                  <a:schemeClr val="bg1"/>
                </a:solidFill>
                <a:effectLst/>
                <a:latin typeface="Open Sans"/>
              </a:rPr>
              <a:t>34 C.F.R. §106.45</a:t>
            </a:r>
          </a:p>
        </p:txBody>
      </p:sp>
      <p:sp>
        <p:nvSpPr>
          <p:cNvPr id="3" name="Content Placeholder 2">
            <a:extLst>
              <a:ext uri="{FF2B5EF4-FFF2-40B4-BE49-F238E27FC236}">
                <a16:creationId xmlns:a16="http://schemas.microsoft.com/office/drawing/2014/main" xmlns="" id="{CE3703D8-EA0B-44A5-9847-819B1E20546D}"/>
              </a:ext>
            </a:extLst>
          </p:cNvPr>
          <p:cNvSpPr>
            <a:spLocks noGrp="1"/>
          </p:cNvSpPr>
          <p:nvPr>
            <p:ph idx="1"/>
          </p:nvPr>
        </p:nvSpPr>
        <p:spPr/>
        <p:txBody>
          <a:bodyPr>
            <a:normAutofit/>
          </a:bodyPr>
          <a:lstStyle/>
          <a:p>
            <a:pPr marL="0" indent="0">
              <a:buNone/>
            </a:pPr>
            <a:r>
              <a:rPr lang="en-US" sz="3500" dirty="0">
                <a:latin typeface="Open Sans"/>
              </a:rPr>
              <a:t>Requires an objective evaluation of all relevant evidence – including both </a:t>
            </a:r>
            <a:r>
              <a:rPr lang="en-US" sz="3500" dirty="0">
                <a:solidFill>
                  <a:srgbClr val="FF0000"/>
                </a:solidFill>
                <a:latin typeface="Open Sans"/>
              </a:rPr>
              <a:t>inculpatory</a:t>
            </a:r>
            <a:r>
              <a:rPr lang="en-US" sz="3500" dirty="0">
                <a:latin typeface="Open Sans"/>
              </a:rPr>
              <a:t> and </a:t>
            </a:r>
            <a:r>
              <a:rPr lang="en-US" sz="3500" dirty="0">
                <a:solidFill>
                  <a:srgbClr val="00B050"/>
                </a:solidFill>
                <a:latin typeface="Open Sans"/>
              </a:rPr>
              <a:t>exculpatory</a:t>
            </a:r>
            <a:r>
              <a:rPr lang="en-US" sz="3500" dirty="0">
                <a:latin typeface="Open Sans"/>
              </a:rPr>
              <a:t> evidence – and provide that credibility determinations may not be based on a person’s status as a Complainant, Respondent, or witness</a:t>
            </a:r>
          </a:p>
          <a:p>
            <a:endParaRPr lang="en-US" dirty="0"/>
          </a:p>
        </p:txBody>
      </p:sp>
    </p:spTree>
    <p:extLst>
      <p:ext uri="{BB962C8B-B14F-4D97-AF65-F5344CB8AC3E}">
        <p14:creationId xmlns:p14="http://schemas.microsoft.com/office/powerpoint/2010/main" xmlns="" val="2142671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4DB03-C80E-4D14-895F-1E12FCB83CC6}"/>
              </a:ext>
            </a:extLst>
          </p:cNvPr>
          <p:cNvSpPr>
            <a:spLocks noGrp="1"/>
          </p:cNvSpPr>
          <p:nvPr>
            <p:ph type="title"/>
          </p:nvPr>
        </p:nvSpPr>
        <p:spPr/>
        <p:txBody>
          <a:bodyPr>
            <a:normAutofit/>
          </a:bodyPr>
          <a:lstStyle/>
          <a:p>
            <a:r>
              <a:rPr lang="en-US" sz="5400" b="0" dirty="0">
                <a:effectLst/>
                <a:latin typeface="Open Sans"/>
              </a:rPr>
              <a:t>34 C.F.R. §106.45</a:t>
            </a:r>
          </a:p>
        </p:txBody>
      </p:sp>
      <p:sp>
        <p:nvSpPr>
          <p:cNvPr id="3" name="Content Placeholder 2">
            <a:extLst>
              <a:ext uri="{FF2B5EF4-FFF2-40B4-BE49-F238E27FC236}">
                <a16:creationId xmlns:a16="http://schemas.microsoft.com/office/drawing/2014/main" xmlns="" id="{58012E2B-4A8D-486F-9A06-C9D0FFF3EEAF}"/>
              </a:ext>
            </a:extLst>
          </p:cNvPr>
          <p:cNvSpPr>
            <a:spLocks noGrp="1"/>
          </p:cNvSpPr>
          <p:nvPr>
            <p:ph idx="1"/>
          </p:nvPr>
        </p:nvSpPr>
        <p:spPr/>
        <p:txBody>
          <a:bodyPr>
            <a:noAutofit/>
          </a:bodyPr>
          <a:lstStyle/>
          <a:p>
            <a:pPr marL="0" indent="0">
              <a:buNone/>
            </a:pPr>
            <a:r>
              <a:rPr lang="en-US" sz="4600" dirty="0">
                <a:latin typeface="Open Sans"/>
              </a:rPr>
              <a:t>Requires that ALL persons involved in the Title IX process affirmatively </a:t>
            </a:r>
            <a:r>
              <a:rPr lang="en-US" sz="4600" u="sng" dirty="0">
                <a:solidFill>
                  <a:srgbClr val="FF0000"/>
                </a:solidFill>
                <a:latin typeface="Open Sans"/>
              </a:rPr>
              <a:t>avoid prejudgment </a:t>
            </a:r>
            <a:r>
              <a:rPr lang="en-US" sz="4600" dirty="0">
                <a:latin typeface="Open Sans"/>
              </a:rPr>
              <a:t>of the facts at issue, conflicts of interest, and </a:t>
            </a:r>
            <a:r>
              <a:rPr lang="en-US" sz="4600" dirty="0" smtClean="0">
                <a:latin typeface="Open Sans"/>
              </a:rPr>
              <a:t>bias.</a:t>
            </a:r>
            <a:endParaRPr lang="en-US" sz="4600" b="1" dirty="0">
              <a:latin typeface="Open Sans"/>
            </a:endParaRPr>
          </a:p>
        </p:txBody>
      </p:sp>
    </p:spTree>
    <p:extLst>
      <p:ext uri="{BB962C8B-B14F-4D97-AF65-F5344CB8AC3E}">
        <p14:creationId xmlns:p14="http://schemas.microsoft.com/office/powerpoint/2010/main" xmlns="" val="2746316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A picture containing indoor, green&#10;&#10;Description automatically generated">
            <a:extLst>
              <a:ext uri="{FF2B5EF4-FFF2-40B4-BE49-F238E27FC236}">
                <a16:creationId xmlns:a16="http://schemas.microsoft.com/office/drawing/2014/main" xmlns="" id="{BB2FCD19-9E3C-41A0-A03D-87777808ADF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5589" b="5591"/>
          <a:stretch/>
        </p:blipFill>
        <p:spPr>
          <a:xfrm>
            <a:off x="0" y="0"/>
            <a:ext cx="12801600" cy="8229600"/>
          </a:xfrm>
          <a:prstGeom prst="rect">
            <a:avLst/>
          </a:prstGeom>
        </p:spPr>
      </p:pic>
      <p:pic>
        <p:nvPicPr>
          <p:cNvPr id="2" name="Graphic 1">
            <a:extLst>
              <a:ext uri="{FF2B5EF4-FFF2-40B4-BE49-F238E27FC236}">
                <a16:creationId xmlns:a16="http://schemas.microsoft.com/office/drawing/2014/main" xmlns="" id="{0AEAA26C-4565-4CC7-9D12-4C24F0CE2057}"/>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00050" y="-3362"/>
            <a:ext cx="12401550" cy="8232962"/>
          </a:xfrm>
          <a:prstGeom prst="rect">
            <a:avLst/>
          </a:prstGeom>
        </p:spPr>
      </p:pic>
      <p:sp>
        <p:nvSpPr>
          <p:cNvPr id="12" name="Title 38">
            <a:extLst>
              <a:ext uri="{FF2B5EF4-FFF2-40B4-BE49-F238E27FC236}">
                <a16:creationId xmlns:a16="http://schemas.microsoft.com/office/drawing/2014/main" xmlns="" id="{F0B641B7-CDB2-4FE8-AC0E-E2CF9012E106}"/>
              </a:ext>
            </a:extLst>
          </p:cNvPr>
          <p:cNvSpPr>
            <a:spLocks noGrp="1"/>
          </p:cNvSpPr>
          <p:nvPr>
            <p:ph type="ctrTitle"/>
          </p:nvPr>
        </p:nvSpPr>
        <p:spPr>
          <a:xfrm>
            <a:off x="8243942" y="4240645"/>
            <a:ext cx="4144273" cy="1304924"/>
          </a:xfrm>
        </p:spPr>
        <p:txBody>
          <a:bodyPr>
            <a:normAutofit/>
          </a:bodyPr>
          <a:lstStyle/>
          <a:p>
            <a:pPr algn="r"/>
            <a:r>
              <a:rPr lang="en-US" sz="3500" dirty="0" smtClean="0">
                <a:solidFill>
                  <a:srgbClr val="FF0000"/>
                </a:solidFill>
                <a:latin typeface="Lato Light" panose="020F0302020204030203" pitchFamily="34" charset="0"/>
                <a:ea typeface="Tahoma" panose="020B0604030504040204" pitchFamily="34" charset="0"/>
                <a:cs typeface="Browallia New" panose="020B0502040204020203" pitchFamily="34" charset="-34"/>
              </a:rPr>
              <a:t>843.338.4097</a:t>
            </a:r>
            <a:endParaRPr lang="en-US" sz="3500" dirty="0">
              <a:solidFill>
                <a:srgbClr val="FF0000"/>
              </a:solidFill>
              <a:latin typeface="Lato Light" panose="020F0302020204030203" pitchFamily="34" charset="0"/>
              <a:ea typeface="Tahoma" panose="020B0604030504040204" pitchFamily="34" charset="0"/>
              <a:cs typeface="Browallia New" panose="020B0502040204020203" pitchFamily="34" charset="-34"/>
            </a:endParaRPr>
          </a:p>
        </p:txBody>
      </p:sp>
      <p:sp>
        <p:nvSpPr>
          <p:cNvPr id="13" name="Subtitle 39">
            <a:extLst>
              <a:ext uri="{FF2B5EF4-FFF2-40B4-BE49-F238E27FC236}">
                <a16:creationId xmlns:a16="http://schemas.microsoft.com/office/drawing/2014/main" xmlns="" id="{BF90BE9F-1A09-4429-B3BC-E45142063404}"/>
              </a:ext>
            </a:extLst>
          </p:cNvPr>
          <p:cNvSpPr>
            <a:spLocks noGrp="1"/>
          </p:cNvSpPr>
          <p:nvPr>
            <p:ph type="subTitle" idx="1"/>
          </p:nvPr>
        </p:nvSpPr>
        <p:spPr>
          <a:xfrm>
            <a:off x="8241588" y="5656146"/>
            <a:ext cx="4144273" cy="1011554"/>
          </a:xfrm>
        </p:spPr>
        <p:txBody>
          <a:bodyPr>
            <a:normAutofit/>
          </a:bodyPr>
          <a:lstStyle/>
          <a:p>
            <a:pPr algn="r"/>
            <a:r>
              <a:rPr lang="en-US" sz="2200" b="1" dirty="0" smtClean="0">
                <a:solidFill>
                  <a:srgbClr val="414334"/>
                </a:solidFill>
                <a:latin typeface="Lato" panose="020F0502020204030203" pitchFamily="34" charset="0"/>
                <a:ea typeface="Tahoma" panose="020B0604030504040204" pitchFamily="34" charset="0"/>
                <a:cs typeface="Tahoma" panose="020B0604030504040204" pitchFamily="34" charset="0"/>
              </a:rPr>
              <a:t>www.diligencedone.net</a:t>
            </a:r>
            <a:endParaRPr lang="en-US" sz="2200" b="1" dirty="0">
              <a:solidFill>
                <a:srgbClr val="414334"/>
              </a:solidFill>
              <a:latin typeface="Lato" panose="020F0502020204030203" pitchFamily="34" charset="0"/>
              <a:ea typeface="Tahoma" panose="020B0604030504040204" pitchFamily="34" charset="0"/>
              <a:cs typeface="Tahoma" panose="020B0604030504040204" pitchFamily="34" charset="0"/>
            </a:endParaRPr>
          </a:p>
        </p:txBody>
      </p:sp>
      <p:pic>
        <p:nvPicPr>
          <p:cNvPr id="14" name="Picture 13" descr="A close up of a sign&#10;&#10;Description automatically generated">
            <a:extLst>
              <a:ext uri="{FF2B5EF4-FFF2-40B4-BE49-F238E27FC236}">
                <a16:creationId xmlns:a16="http://schemas.microsoft.com/office/drawing/2014/main" xmlns="" id="{80F12075-8342-4604-AA57-3FECBC585D1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00418" y="6950381"/>
            <a:ext cx="4087797" cy="896256"/>
          </a:xfrm>
          <a:prstGeom prst="rect">
            <a:avLst/>
          </a:prstGeom>
        </p:spPr>
      </p:pic>
    </p:spTree>
    <p:custDataLst>
      <p:tags r:id="rId1"/>
    </p:custDataLst>
    <p:extLst>
      <p:ext uri="{BB962C8B-B14F-4D97-AF65-F5344CB8AC3E}">
        <p14:creationId xmlns:p14="http://schemas.microsoft.com/office/powerpoint/2010/main" xmlns="" val="238148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EEC3AC-D315-4529-9B4A-655F4E398187}"/>
              </a:ext>
            </a:extLst>
          </p:cNvPr>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5400" b="0" dirty="0">
                <a:solidFill>
                  <a:srgbClr val="FF0000"/>
                </a:solidFill>
                <a:effectLst/>
                <a:latin typeface="Open Sans"/>
              </a:rPr>
              <a:t>34 C.F.R. §106.6</a:t>
            </a:r>
            <a:r>
              <a:rPr lang="en-US" dirty="0">
                <a:latin typeface="Open Sans"/>
              </a:rPr>
              <a:t/>
            </a:r>
            <a:br>
              <a:rPr lang="en-US" dirty="0">
                <a:latin typeface="Open Sans"/>
              </a:rPr>
            </a:br>
            <a:endParaRPr lang="en-US" dirty="0">
              <a:latin typeface="Open Sans"/>
            </a:endParaRPr>
          </a:p>
        </p:txBody>
      </p:sp>
      <p:sp>
        <p:nvSpPr>
          <p:cNvPr id="3" name="Content Placeholder 2">
            <a:extLst>
              <a:ext uri="{FF2B5EF4-FFF2-40B4-BE49-F238E27FC236}">
                <a16:creationId xmlns:a16="http://schemas.microsoft.com/office/drawing/2014/main" xmlns="" id="{F1E44E6D-9921-4CC9-9940-2F1531F05791}"/>
              </a:ext>
            </a:extLst>
          </p:cNvPr>
          <p:cNvSpPr>
            <a:spLocks noGrp="1"/>
          </p:cNvSpPr>
          <p:nvPr>
            <p:ph idx="1"/>
          </p:nvPr>
        </p:nvSpPr>
        <p:spPr>
          <a:xfrm>
            <a:off x="959485" y="2861733"/>
            <a:ext cx="10882630" cy="4764942"/>
          </a:xfrm>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pPr lvl="0"/>
            <a:endParaRPr lang="en-US" sz="2200" dirty="0"/>
          </a:p>
          <a:p>
            <a:pPr marL="0" indent="0">
              <a:buNone/>
            </a:pPr>
            <a:r>
              <a:rPr lang="en-US" sz="3200" dirty="0">
                <a:solidFill>
                  <a:schemeClr val="bg1"/>
                </a:solidFill>
                <a:effectLst/>
                <a:latin typeface="Open Sans"/>
              </a:rPr>
              <a:t>Compliance with new </a:t>
            </a:r>
            <a:r>
              <a:rPr lang="en-US" sz="3200" dirty="0" err="1">
                <a:solidFill>
                  <a:schemeClr val="bg1"/>
                </a:solidFill>
                <a:effectLst/>
                <a:latin typeface="Open Sans"/>
              </a:rPr>
              <a:t>regs</a:t>
            </a:r>
            <a:r>
              <a:rPr lang="en-US" sz="3200" dirty="0">
                <a:solidFill>
                  <a:schemeClr val="bg1"/>
                </a:solidFill>
                <a:effectLst/>
                <a:latin typeface="Open Sans"/>
              </a:rPr>
              <a:t> is not obviated or alleviated by the FERPA statute, 20 U.S.C. 1232g, or FERPA regulations, 34 CFR part 99.</a:t>
            </a:r>
          </a:p>
          <a:p>
            <a:pPr marL="0" indent="0">
              <a:buNone/>
            </a:pPr>
            <a:endParaRPr lang="en-US" sz="3200" dirty="0">
              <a:solidFill>
                <a:schemeClr val="bg1"/>
              </a:solidFill>
              <a:effectLst/>
              <a:latin typeface="Open Sans"/>
            </a:endParaRPr>
          </a:p>
          <a:p>
            <a:pPr marL="0" indent="0">
              <a:buNone/>
            </a:pPr>
            <a:r>
              <a:rPr lang="en-US" sz="3200" b="1" i="1" dirty="0">
                <a:solidFill>
                  <a:srgbClr val="FF0000"/>
                </a:solidFill>
                <a:effectLst/>
                <a:latin typeface="Open Sans"/>
              </a:rPr>
              <a:t>For instance</a:t>
            </a:r>
            <a:r>
              <a:rPr lang="en-US" sz="3200" i="1" dirty="0">
                <a:solidFill>
                  <a:schemeClr val="bg1"/>
                </a:solidFill>
                <a:effectLst/>
                <a:latin typeface="Open Sans"/>
              </a:rPr>
              <a:t>:   A p</a:t>
            </a:r>
            <a:r>
              <a:rPr lang="en-US" sz="3200" dirty="0">
                <a:solidFill>
                  <a:schemeClr val="bg1"/>
                </a:solidFill>
                <a:effectLst/>
                <a:latin typeface="Open Sans"/>
              </a:rPr>
              <a:t>arent or guardian may act on behalf of a “Complainant,” “Respondent,” “Party,” or other person covered by the new </a:t>
            </a:r>
            <a:r>
              <a:rPr lang="en-US" sz="3200" dirty="0" err="1">
                <a:solidFill>
                  <a:schemeClr val="bg1"/>
                </a:solidFill>
                <a:effectLst/>
                <a:latin typeface="Open Sans"/>
              </a:rPr>
              <a:t>regs</a:t>
            </a:r>
            <a:r>
              <a:rPr lang="en-US" sz="3200" dirty="0">
                <a:solidFill>
                  <a:schemeClr val="bg1"/>
                </a:solidFill>
                <a:effectLst/>
                <a:latin typeface="Open Sans"/>
              </a:rPr>
              <a:t>, including but not limited to filing a formal complaint. </a:t>
            </a:r>
          </a:p>
          <a:p>
            <a:endParaRPr lang="en-US" sz="2600" dirty="0">
              <a:effectLst/>
              <a:latin typeface="Open Sans"/>
            </a:endParaRPr>
          </a:p>
          <a:p>
            <a:endParaRPr lang="en-US" dirty="0">
              <a:effectLst/>
            </a:endParaRPr>
          </a:p>
        </p:txBody>
      </p:sp>
    </p:spTree>
    <p:extLst>
      <p:ext uri="{BB962C8B-B14F-4D97-AF65-F5344CB8AC3E}">
        <p14:creationId xmlns:p14="http://schemas.microsoft.com/office/powerpoint/2010/main" xmlns="" val="186086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8B435-2139-44E4-A7A8-205CE403A2D0}"/>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normAutofit/>
          </a:bodyPr>
          <a:lstStyle/>
          <a:p>
            <a:r>
              <a:rPr lang="en-US" sz="5400" b="0" dirty="0">
                <a:solidFill>
                  <a:srgbClr val="FF0000"/>
                </a:solidFill>
                <a:effectLst/>
                <a:latin typeface="Open Sans"/>
              </a:rPr>
              <a:t>34 C.F.R. §106.8</a:t>
            </a:r>
            <a:endParaRPr lang="en-US" sz="5400" b="0" dirty="0">
              <a:effectLst/>
              <a:latin typeface="Open Sans"/>
            </a:endParaRPr>
          </a:p>
        </p:txBody>
      </p:sp>
      <p:sp>
        <p:nvSpPr>
          <p:cNvPr id="3" name="Content Placeholder 2">
            <a:extLst>
              <a:ext uri="{FF2B5EF4-FFF2-40B4-BE49-F238E27FC236}">
                <a16:creationId xmlns:a16="http://schemas.microsoft.com/office/drawing/2014/main" xmlns="" id="{DB0FF631-707B-4086-B25B-E73A5EAFE434}"/>
              </a:ext>
            </a:extLst>
          </p:cNvPr>
          <p:cNvSpPr>
            <a:spLocks noGrp="1"/>
          </p:cNvSpPr>
          <p:nvPr>
            <p:ph idx="1"/>
          </p:nvPr>
        </p:nvSpPr>
        <p:spPr/>
        <p:style>
          <a:lnRef idx="0">
            <a:schemeClr val="accent1"/>
          </a:lnRef>
          <a:fillRef idx="3">
            <a:schemeClr val="accent1"/>
          </a:fillRef>
          <a:effectRef idx="3">
            <a:schemeClr val="accent1"/>
          </a:effectRef>
          <a:fontRef idx="minor">
            <a:schemeClr val="lt1"/>
          </a:fontRef>
        </p:style>
        <p:txBody>
          <a:bodyPr>
            <a:noAutofit/>
          </a:bodyPr>
          <a:lstStyle/>
          <a:p>
            <a:pPr marL="0" indent="0">
              <a:buNone/>
            </a:pPr>
            <a:r>
              <a:rPr lang="en-US" sz="3500" dirty="0">
                <a:solidFill>
                  <a:srgbClr val="170F0E"/>
                </a:solidFill>
                <a:effectLst/>
                <a:latin typeface="Open Sans"/>
              </a:rPr>
              <a:t>Any person may report sex discrimination/harassment (whether or not the person reporting is the victim), in person, by mail, by telephone, or by e-mail, using the Title IX Coordinator’s contact info - or by any other means that results in the Title IX Coordinator receiving the person’s verbal or written report.</a:t>
            </a:r>
          </a:p>
        </p:txBody>
      </p:sp>
    </p:spTree>
    <p:extLst>
      <p:ext uri="{BB962C8B-B14F-4D97-AF65-F5344CB8AC3E}">
        <p14:creationId xmlns:p14="http://schemas.microsoft.com/office/powerpoint/2010/main" xmlns="" val="272619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E193C-611A-41CF-8AED-0BDE328998F6}"/>
              </a:ext>
            </a:extLst>
          </p:cNvPr>
          <p:cNvSpPr>
            <a:spLocks noGrp="1"/>
          </p:cNvSpPr>
          <p:nvPr>
            <p:ph type="title"/>
          </p:nvPr>
        </p:nvSpPr>
        <p:spPr/>
        <p:txBody>
          <a:bodyPr/>
          <a:lstStyle/>
          <a:p>
            <a:endParaRPr lang="en-US"/>
          </a:p>
        </p:txBody>
      </p:sp>
      <p:pic>
        <p:nvPicPr>
          <p:cNvPr id="3" name="Picture 2" descr="A close up of an umbrella&#10;&#10;Description automatically generated">
            <a:extLst>
              <a:ext uri="{FF2B5EF4-FFF2-40B4-BE49-F238E27FC236}">
                <a16:creationId xmlns:a16="http://schemas.microsoft.com/office/drawing/2014/main" xmlns="" id="{9BF5567B-3744-4679-B585-7B46E80F700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5625"/>
          <a:stretch/>
        </p:blipFill>
        <p:spPr>
          <a:xfrm>
            <a:off x="1" y="3"/>
            <a:ext cx="12801600" cy="8229600"/>
          </a:xfrm>
          <a:prstGeom prst="rect">
            <a:avLst/>
          </a:prstGeom>
        </p:spPr>
      </p:pic>
      <p:sp>
        <p:nvSpPr>
          <p:cNvPr id="6" name="Rectangle 5">
            <a:extLst>
              <a:ext uri="{FF2B5EF4-FFF2-40B4-BE49-F238E27FC236}">
                <a16:creationId xmlns:a16="http://schemas.microsoft.com/office/drawing/2014/main" xmlns="" id="{7A510F3E-3FA3-4C41-8354-5BC7808C6C9E}"/>
              </a:ext>
            </a:extLst>
          </p:cNvPr>
          <p:cNvSpPr/>
          <p:nvPr/>
        </p:nvSpPr>
        <p:spPr>
          <a:xfrm>
            <a:off x="-1" y="3"/>
            <a:ext cx="12801600" cy="8229600"/>
          </a:xfrm>
          <a:prstGeom prst="rect">
            <a:avLst/>
          </a:prstGeom>
          <a:solidFill>
            <a:schemeClr val="tx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latin typeface="+mj-lt"/>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xmlns="" id="{532AC574-69BA-4596-B6EE-DE2766937179}"/>
              </a:ext>
            </a:extLst>
          </p:cNvPr>
          <p:cNvSpPr/>
          <p:nvPr/>
        </p:nvSpPr>
        <p:spPr>
          <a:xfrm>
            <a:off x="2576836" y="3544364"/>
            <a:ext cx="7747948" cy="2022048"/>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87062" tIns="43531" rIns="87062" bIns="43531" rtlCol="0" anchor="ctr"/>
          <a:lstStyle/>
          <a:p>
            <a:pPr algn="ctr"/>
            <a:r>
              <a:rPr lang="en-US" sz="4200" dirty="0">
                <a:latin typeface="Open Sans"/>
              </a:rPr>
              <a:t>NEW DEFINITIONS</a:t>
            </a:r>
          </a:p>
          <a:p>
            <a:pPr algn="ctr"/>
            <a:r>
              <a:rPr lang="en-US" sz="3100" dirty="0">
                <a:solidFill>
                  <a:schemeClr val="tx1"/>
                </a:solidFill>
                <a:latin typeface="Open Sans"/>
                <a:ea typeface="Open Sans" panose="020B0606030504020204" pitchFamily="34" charset="0"/>
                <a:cs typeface="Open Sans" panose="020B0606030504020204" pitchFamily="34" charset="0"/>
              </a:rPr>
              <a:t>Take n</a:t>
            </a:r>
            <a:r>
              <a:rPr lang="en-US" sz="3100" dirty="0">
                <a:solidFill>
                  <a:srgbClr val="FF0000"/>
                </a:solidFill>
                <a:latin typeface="Open Sans"/>
                <a:ea typeface="Open Sans" panose="020B0606030504020204" pitchFamily="34" charset="0"/>
                <a:cs typeface="Open Sans" panose="020B0606030504020204" pitchFamily="34" charset="0"/>
              </a:rPr>
              <a:t>o</a:t>
            </a:r>
            <a:r>
              <a:rPr lang="en-US" sz="3100" dirty="0">
                <a:solidFill>
                  <a:schemeClr val="tx1"/>
                </a:solidFill>
                <a:latin typeface="Open Sans"/>
                <a:ea typeface="Open Sans" panose="020B0606030504020204" pitchFamily="34" charset="0"/>
                <a:cs typeface="Open Sans" panose="020B0606030504020204" pitchFamily="34" charset="0"/>
              </a:rPr>
              <a:t>te</a:t>
            </a:r>
          </a:p>
        </p:txBody>
      </p:sp>
    </p:spTree>
    <p:custDataLst>
      <p:tags r:id="rId1"/>
    </p:custDataLst>
    <p:extLst>
      <p:ext uri="{BB962C8B-B14F-4D97-AF65-F5344CB8AC3E}">
        <p14:creationId xmlns:p14="http://schemas.microsoft.com/office/powerpoint/2010/main" xmlns="" val="272715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sert road&#10;&#10;Description automatically generated">
            <a:extLst>
              <a:ext uri="{FF2B5EF4-FFF2-40B4-BE49-F238E27FC236}">
                <a16:creationId xmlns:a16="http://schemas.microsoft.com/office/drawing/2014/main" xmlns="" id="{C2F96D1F-D051-407F-B5CC-14C02A58E92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0572" r="2322"/>
          <a:stretch/>
        </p:blipFill>
        <p:spPr>
          <a:xfrm>
            <a:off x="4" y="3"/>
            <a:ext cx="6102459" cy="8229600"/>
          </a:xfrm>
          <a:prstGeom prst="rect">
            <a:avLst/>
          </a:prstGeom>
        </p:spPr>
      </p:pic>
      <p:sp>
        <p:nvSpPr>
          <p:cNvPr id="15" name="Rectangle 14">
            <a:extLst>
              <a:ext uri="{FF2B5EF4-FFF2-40B4-BE49-F238E27FC236}">
                <a16:creationId xmlns:a16="http://schemas.microsoft.com/office/drawing/2014/main" xmlns="" id="{E33CDE4C-14DA-445A-B2FA-7FE4EC0A8FE1}"/>
              </a:ext>
            </a:extLst>
          </p:cNvPr>
          <p:cNvSpPr/>
          <p:nvPr/>
        </p:nvSpPr>
        <p:spPr>
          <a:xfrm>
            <a:off x="4" y="3"/>
            <a:ext cx="6102459" cy="8229600"/>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062" tIns="43531" rIns="87062" bIns="43531" rtlCol="0" anchor="ctr"/>
          <a:lstStyle/>
          <a:p>
            <a:pPr algn="ctr"/>
            <a:endParaRPr lang="en-US" sz="3100" dirty="0"/>
          </a:p>
          <a:p>
            <a:pPr algn="ctr"/>
            <a:endParaRPr lang="en-US" sz="3100" dirty="0"/>
          </a:p>
          <a:p>
            <a:pPr algn="ctr"/>
            <a:endParaRPr lang="en-US" sz="3100" dirty="0"/>
          </a:p>
          <a:p>
            <a:pPr algn="ctr"/>
            <a:endParaRPr lang="en-US" sz="3100" dirty="0"/>
          </a:p>
          <a:p>
            <a:pPr algn="ctr"/>
            <a:endParaRPr lang="en-US" sz="3100" dirty="0"/>
          </a:p>
          <a:p>
            <a:pPr algn="ctr"/>
            <a:endParaRPr lang="en-US" sz="3200" dirty="0">
              <a:latin typeface="Open Sans" panose="020B0606030504020204"/>
            </a:endParaRPr>
          </a:p>
          <a:p>
            <a:pPr algn="ctr"/>
            <a:r>
              <a:rPr lang="en-US" sz="3200" dirty="0">
                <a:solidFill>
                  <a:schemeClr val="bg1"/>
                </a:solidFill>
                <a:latin typeface="Open Sans" panose="020B0606030504020204"/>
              </a:rPr>
              <a:t>34 C.F.R. §106.30 </a:t>
            </a:r>
            <a:endParaRPr lang="en-US" sz="32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xmlns="" id="{F0BCD0BF-DCA7-4B02-9B33-FAA71E1A695D}"/>
              </a:ext>
            </a:extLst>
          </p:cNvPr>
          <p:cNvSpPr>
            <a:spLocks noGrp="1"/>
          </p:cNvSpPr>
          <p:nvPr>
            <p:ph type="title"/>
          </p:nvPr>
        </p:nvSpPr>
        <p:spPr>
          <a:xfrm>
            <a:off x="6699150" y="438161"/>
            <a:ext cx="4867587" cy="1131210"/>
          </a:xfrm>
        </p:spPr>
        <p:txBody>
          <a:bodyPr>
            <a:noAutofit/>
          </a:bodyPr>
          <a:lstStyle/>
          <a:p>
            <a:r>
              <a:rPr lang="en-US" b="0" dirty="0">
                <a:solidFill>
                  <a:srgbClr val="FF0000"/>
                </a:solidFill>
                <a:effectLst/>
                <a:latin typeface="Open Sans"/>
              </a:rPr>
              <a:t>Actual knowledge</a:t>
            </a:r>
          </a:p>
        </p:txBody>
      </p:sp>
      <p:sp>
        <p:nvSpPr>
          <p:cNvPr id="29" name="TextBox 28">
            <a:extLst>
              <a:ext uri="{FF2B5EF4-FFF2-40B4-BE49-F238E27FC236}">
                <a16:creationId xmlns:a16="http://schemas.microsoft.com/office/drawing/2014/main" xmlns="" id="{14810A96-D282-48AE-91F7-8AB7A82B8465}"/>
              </a:ext>
            </a:extLst>
          </p:cNvPr>
          <p:cNvSpPr txBox="1"/>
          <p:nvPr/>
        </p:nvSpPr>
        <p:spPr>
          <a:xfrm>
            <a:off x="6699150" y="2103128"/>
            <a:ext cx="5545485" cy="2488569"/>
          </a:xfrm>
          <a:prstGeom prst="rect">
            <a:avLst/>
          </a:prstGeom>
          <a:noFill/>
        </p:spPr>
        <p:txBody>
          <a:bodyPr wrap="square" lIns="87062" tIns="43531" rIns="87062" bIns="43531" rtlCol="0">
            <a:spAutoFit/>
          </a:bodyPr>
          <a:lstStyle/>
          <a:p>
            <a:r>
              <a:rPr lang="en-US" sz="2600" dirty="0">
                <a:solidFill>
                  <a:schemeClr val="tx1">
                    <a:lumMod val="95000"/>
                    <a:lumOff val="5000"/>
                  </a:schemeClr>
                </a:solidFill>
                <a:latin typeface="Open Sans"/>
              </a:rPr>
              <a:t>Means notice of sexual harassment or allegations of sexual harassment to your Title IX Coordinator or any official of you who has autho</a:t>
            </a:r>
            <a:r>
              <a:rPr lang="en-US" sz="2600" dirty="0">
                <a:solidFill>
                  <a:srgbClr val="FF0000"/>
                </a:solidFill>
                <a:latin typeface="Open Sans"/>
              </a:rPr>
              <a:t>r</a:t>
            </a:r>
            <a:r>
              <a:rPr lang="en-US" sz="2600" dirty="0">
                <a:solidFill>
                  <a:schemeClr val="tx1">
                    <a:lumMod val="95000"/>
                    <a:lumOff val="5000"/>
                  </a:schemeClr>
                </a:solidFill>
                <a:latin typeface="Open Sans"/>
              </a:rPr>
              <a:t>ity to institute corrective measures on behalf of </a:t>
            </a:r>
            <a:r>
              <a:rPr lang="en-US" sz="2600" dirty="0" smtClean="0">
                <a:solidFill>
                  <a:schemeClr val="tx1">
                    <a:lumMod val="95000"/>
                    <a:lumOff val="5000"/>
                  </a:schemeClr>
                </a:solidFill>
                <a:latin typeface="Open Sans"/>
              </a:rPr>
              <a:t>you.</a:t>
            </a:r>
            <a:endParaRPr lang="en-US" sz="2600" dirty="0">
              <a:solidFill>
                <a:schemeClr val="tx1">
                  <a:lumMod val="95000"/>
                  <a:lumOff val="5000"/>
                </a:schemeClr>
              </a:solidFill>
              <a:latin typeface="Open Sans"/>
            </a:endParaRPr>
          </a:p>
        </p:txBody>
      </p:sp>
      <p:sp>
        <p:nvSpPr>
          <p:cNvPr id="13" name="TextBox 12">
            <a:extLst>
              <a:ext uri="{FF2B5EF4-FFF2-40B4-BE49-F238E27FC236}">
                <a16:creationId xmlns:a16="http://schemas.microsoft.com/office/drawing/2014/main" xmlns="" id="{A7D8C9BC-448C-49C1-9EE1-690BE7ECA0A1}"/>
              </a:ext>
            </a:extLst>
          </p:cNvPr>
          <p:cNvSpPr txBox="1"/>
          <p:nvPr/>
        </p:nvSpPr>
        <p:spPr>
          <a:xfrm>
            <a:off x="1159534" y="5457614"/>
            <a:ext cx="4295275" cy="426466"/>
          </a:xfrm>
          <a:prstGeom prst="rect">
            <a:avLst/>
          </a:prstGeom>
          <a:noFill/>
        </p:spPr>
        <p:txBody>
          <a:bodyPr wrap="square" lIns="87062" tIns="43531" rIns="87062" bIns="43531" rtlCol="0">
            <a:spAutoFit/>
          </a:bodyPr>
          <a:lstStyle/>
          <a:p>
            <a:endParaRPr lang="en-US" sz="2200" dirty="0">
              <a:solidFill>
                <a:schemeClr val="bg1"/>
              </a:solidFill>
              <a:latin typeface="+mj-lt"/>
            </a:endParaRPr>
          </a:p>
        </p:txBody>
      </p:sp>
    </p:spTree>
    <p:custDataLst>
      <p:tags r:id="rId1"/>
    </p:custDataLst>
    <p:extLst>
      <p:ext uri="{BB962C8B-B14F-4D97-AF65-F5344CB8AC3E}">
        <p14:creationId xmlns:p14="http://schemas.microsoft.com/office/powerpoint/2010/main" xmlns="" val="698717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lscYx3y0"/>
  <p:tag name="ARTICULATE_PROJECT_OPEN" val="0"/>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1172</TotalTime>
  <Words>2133</Words>
  <Application>Microsoft Office PowerPoint</Application>
  <PresentationFormat>Custom</PresentationFormat>
  <Paragraphs>253</Paragraphs>
  <Slides>57</Slides>
  <Notes>3</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Damask</vt:lpstr>
      <vt:lpstr>The New Title IX: the way forward FOR INVESTIGATORS</vt:lpstr>
      <vt:lpstr>Slide 2</vt:lpstr>
      <vt:lpstr>Part 106 Changes</vt:lpstr>
      <vt:lpstr>Slide 4</vt:lpstr>
      <vt:lpstr>Slide 5</vt:lpstr>
      <vt:lpstr>34 C.F.R. §106.6 </vt:lpstr>
      <vt:lpstr>34 C.F.R. §106.8</vt:lpstr>
      <vt:lpstr>Slide 8</vt:lpstr>
      <vt:lpstr>Actual knowledge</vt:lpstr>
      <vt:lpstr>Complainant</vt:lpstr>
      <vt:lpstr>Formal complaint</vt:lpstr>
      <vt:lpstr>Sexual harassment</vt:lpstr>
      <vt:lpstr>Slide 13</vt:lpstr>
      <vt:lpstr>Respondent</vt:lpstr>
      <vt:lpstr>Slide 15</vt:lpstr>
      <vt:lpstr>34 CFR §106.44</vt:lpstr>
      <vt:lpstr>34 CFR §106.45</vt:lpstr>
      <vt:lpstr>34 C.F.R. §106.44</vt:lpstr>
      <vt:lpstr>UNDERSTAND</vt:lpstr>
      <vt:lpstr>Responding to Formal Complaints of Sexual Harassment  34 C.F.R. §106.45</vt:lpstr>
      <vt:lpstr>Grievance Process  </vt:lpstr>
      <vt:lpstr>34 C.F.R. §106.45</vt:lpstr>
      <vt:lpstr>34 C.F.R. §106.45</vt:lpstr>
      <vt:lpstr>34 C.F.R. §106.45</vt:lpstr>
      <vt:lpstr>34 C.F.R. §106.45</vt:lpstr>
      <vt:lpstr>34 C.F.R. §106.45</vt:lpstr>
      <vt:lpstr>34 C.F.R. §106.45</vt:lpstr>
      <vt:lpstr>Slide 28</vt:lpstr>
      <vt:lpstr>you must provide written notice to the parties which contains:</vt:lpstr>
      <vt:lpstr>Written Notice Also Contains 34 C.F.R. §106.45</vt:lpstr>
      <vt:lpstr>34 C.F.R. §106.45</vt:lpstr>
      <vt:lpstr>Also may dismiss the formal complaint if</vt:lpstr>
      <vt:lpstr>What about new allegations not listed in the original notice?</vt:lpstr>
      <vt:lpstr>Slide 34</vt:lpstr>
      <vt:lpstr>The Investigator Must   </vt:lpstr>
      <vt:lpstr>The Investigator Must  34 C.F.R. §106.45</vt:lpstr>
      <vt:lpstr>Preliminary steps</vt:lpstr>
      <vt:lpstr>Set Timelines &amp; Benchmarks For:</vt:lpstr>
      <vt:lpstr>Initial Contact With Complainant</vt:lpstr>
      <vt:lpstr>More initial contact steps</vt:lpstr>
      <vt:lpstr>Complainant Interview</vt:lpstr>
      <vt:lpstr>Complainant Interview</vt:lpstr>
      <vt:lpstr>Respondent Interview</vt:lpstr>
      <vt:lpstr>NO Stereotyping</vt:lpstr>
      <vt:lpstr>Throughout the Process</vt:lpstr>
      <vt:lpstr>Notice for All Hearings</vt:lpstr>
      <vt:lpstr>Investigator Must  34 C.F.R. §106.45</vt:lpstr>
      <vt:lpstr> Investigator must ensure these steps are taken: </vt:lpstr>
      <vt:lpstr>Impartiality is Key</vt:lpstr>
      <vt:lpstr>A Word About Representation</vt:lpstr>
      <vt:lpstr>34 C.F.R. §106.45</vt:lpstr>
      <vt:lpstr>34 C.F.R. §106.45</vt:lpstr>
      <vt:lpstr>34 C.F.R. §106.45</vt:lpstr>
      <vt:lpstr>Your job is not to prove the allegation</vt:lpstr>
      <vt:lpstr>34 C.F.R. §106.45</vt:lpstr>
      <vt:lpstr>34 C.F.R. §106.45</vt:lpstr>
      <vt:lpstr>843.338.4097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Weston Smith</dc:creator>
  <cp:lastModifiedBy>Home</cp:lastModifiedBy>
  <cp:revision>333</cp:revision>
  <dcterms:created xsi:type="dcterms:W3CDTF">2019-04-28T22:58:53Z</dcterms:created>
  <dcterms:modified xsi:type="dcterms:W3CDTF">2020-10-07T12:20:55Z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1C8995D9-F557-491D-BA37-4706B101B066</vt:lpwstr>
  </property>
  <property fmtid="{D5CDD505-2E9C-101B-9397-08002B2CF9AE}" pid="3" name="ArticulatePath">
    <vt:lpwstr>Presentation1</vt:lpwstr>
  </property>
</Properties>
</file>